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7"/>
  </p:notesMasterIdLst>
  <p:handoutMasterIdLst>
    <p:handoutMasterId r:id="rId108"/>
  </p:handoutMasterIdLst>
  <p:sldIdLst>
    <p:sldId id="256" r:id="rId2"/>
    <p:sldId id="265" r:id="rId3"/>
    <p:sldId id="545" r:id="rId4"/>
    <p:sldId id="548" r:id="rId5"/>
    <p:sldId id="549" r:id="rId6"/>
    <p:sldId id="523" r:id="rId7"/>
    <p:sldId id="508" r:id="rId8"/>
    <p:sldId id="559" r:id="rId9"/>
    <p:sldId id="500" r:id="rId10"/>
    <p:sldId id="506" r:id="rId11"/>
    <p:sldId id="387" r:id="rId12"/>
    <p:sldId id="413" r:id="rId13"/>
    <p:sldId id="550" r:id="rId14"/>
    <p:sldId id="501" r:id="rId15"/>
    <p:sldId id="544" r:id="rId16"/>
    <p:sldId id="345" r:id="rId17"/>
    <p:sldId id="382" r:id="rId18"/>
    <p:sldId id="275" r:id="rId19"/>
    <p:sldId id="297" r:id="rId20"/>
    <p:sldId id="336" r:id="rId21"/>
    <p:sldId id="328" r:id="rId22"/>
    <p:sldId id="337" r:id="rId23"/>
    <p:sldId id="524" r:id="rId24"/>
    <p:sldId id="525" r:id="rId25"/>
    <p:sldId id="283" r:id="rId26"/>
    <p:sldId id="526" r:id="rId27"/>
    <p:sldId id="527" r:id="rId28"/>
    <p:sldId id="528" r:id="rId29"/>
    <p:sldId id="529" r:id="rId30"/>
    <p:sldId id="530" r:id="rId31"/>
    <p:sldId id="531" r:id="rId32"/>
    <p:sldId id="532" r:id="rId33"/>
    <p:sldId id="551" r:id="rId34"/>
    <p:sldId id="552" r:id="rId35"/>
    <p:sldId id="534" r:id="rId36"/>
    <p:sldId id="354" r:id="rId37"/>
    <p:sldId id="535" r:id="rId38"/>
    <p:sldId id="498" r:id="rId39"/>
    <p:sldId id="499" r:id="rId40"/>
    <p:sldId id="553" r:id="rId41"/>
    <p:sldId id="405" r:id="rId42"/>
    <p:sldId id="406" r:id="rId43"/>
    <p:sldId id="538" r:id="rId44"/>
    <p:sldId id="294" r:id="rId45"/>
    <p:sldId id="481" r:id="rId46"/>
    <p:sldId id="536" r:id="rId47"/>
    <p:sldId id="482" r:id="rId48"/>
    <p:sldId id="484" r:id="rId49"/>
    <p:sldId id="560" r:id="rId50"/>
    <p:sldId id="520" r:id="rId51"/>
    <p:sldId id="458" r:id="rId52"/>
    <p:sldId id="446" r:id="rId53"/>
    <p:sldId id="554" r:id="rId54"/>
    <p:sldId id="555" r:id="rId55"/>
    <p:sldId id="556" r:id="rId56"/>
    <p:sldId id="453" r:id="rId57"/>
    <p:sldId id="445" r:id="rId58"/>
    <p:sldId id="457" r:id="rId59"/>
    <p:sldId id="455" r:id="rId60"/>
    <p:sldId id="444" r:id="rId61"/>
    <p:sldId id="447" r:id="rId62"/>
    <p:sldId id="492" r:id="rId63"/>
    <p:sldId id="359" r:id="rId64"/>
    <p:sldId id="477" r:id="rId65"/>
    <p:sldId id="362" r:id="rId66"/>
    <p:sldId id="490" r:id="rId67"/>
    <p:sldId id="487" r:id="rId68"/>
    <p:sldId id="522" r:id="rId69"/>
    <p:sldId id="367" r:id="rId70"/>
    <p:sldId id="381" r:id="rId71"/>
    <p:sldId id="485" r:id="rId72"/>
    <p:sldId id="493" r:id="rId73"/>
    <p:sldId id="494" r:id="rId74"/>
    <p:sldId id="386" r:id="rId75"/>
    <p:sldId id="547" r:id="rId76"/>
    <p:sldId id="516" r:id="rId77"/>
    <p:sldId id="517" r:id="rId78"/>
    <p:sldId id="364" r:id="rId79"/>
    <p:sldId id="365" r:id="rId80"/>
    <p:sldId id="497" r:id="rId81"/>
    <p:sldId id="495" r:id="rId82"/>
    <p:sldId id="557" r:id="rId83"/>
    <p:sldId id="558" r:id="rId84"/>
    <p:sldId id="496" r:id="rId85"/>
    <p:sldId id="399" r:id="rId86"/>
    <p:sldId id="475" r:id="rId87"/>
    <p:sldId id="476" r:id="rId88"/>
    <p:sldId id="398" r:id="rId89"/>
    <p:sldId id="400" r:id="rId90"/>
    <p:sldId id="409" r:id="rId91"/>
    <p:sldId id="410" r:id="rId92"/>
    <p:sldId id="514" r:id="rId93"/>
    <p:sldId id="513" r:id="rId94"/>
    <p:sldId id="411" r:id="rId95"/>
    <p:sldId id="412" r:id="rId96"/>
    <p:sldId id="465" r:id="rId97"/>
    <p:sldId id="298" r:id="rId98"/>
    <p:sldId id="541" r:id="rId99"/>
    <p:sldId id="542" r:id="rId100"/>
    <p:sldId id="543" r:id="rId101"/>
    <p:sldId id="540" r:id="rId102"/>
    <p:sldId id="539" r:id="rId103"/>
    <p:sldId id="512" r:id="rId104"/>
    <p:sldId id="380" r:id="rId105"/>
    <p:sldId id="518"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tts,Ellen K (DFPS)" initials="EL" lastIdx="9" clrIdx="0"/>
  <p:cmAuthor id="1" name="Davis,Laquita (DFPS)" initials="LD" lastIdx="5" clrIdx="1"/>
  <p:cmAuthor id="2" name="Baker,Pam (DFPS)" initials="PB" lastIdx="1" clrIdx="2"/>
  <p:cmAuthor id="3" name="Baker,Pam (DFPS)" initials="PAB" lastIdx="2" clrIdx="3"/>
  <p:cmAuthor id="4" name="Denise Brady (DFPS)" initials="DB"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CC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989" autoAdjust="0"/>
  </p:normalViewPr>
  <p:slideViewPr>
    <p:cSldViewPr>
      <p:cViewPr varScale="1">
        <p:scale>
          <a:sx n="93" d="100"/>
          <a:sy n="93" d="100"/>
        </p:scale>
        <p:origin x="1416" y="90"/>
      </p:cViewPr>
      <p:guideLst>
        <p:guide orient="horz" pos="2160"/>
        <p:guide pos="2880"/>
      </p:guideLst>
    </p:cSldViewPr>
  </p:slideViewPr>
  <p:outlineViewPr>
    <p:cViewPr>
      <p:scale>
        <a:sx n="33" d="100"/>
        <a:sy n="33" d="100"/>
      </p:scale>
      <p:origin x="0" y="6816"/>
    </p:cViewPr>
  </p:outlineViewPr>
  <p:notesTextViewPr>
    <p:cViewPr>
      <p:scale>
        <a:sx n="1" d="1"/>
        <a:sy n="1" d="1"/>
      </p:scale>
      <p:origin x="0" y="0"/>
    </p:cViewPr>
  </p:notesTextViewPr>
  <p:sorterViewPr>
    <p:cViewPr>
      <p:scale>
        <a:sx n="100" d="100"/>
        <a:sy n="100" d="100"/>
      </p:scale>
      <p:origin x="0" y="7620"/>
    </p:cViewPr>
  </p:sorterViewPr>
  <p:notesViewPr>
    <p:cSldViewPr>
      <p:cViewPr varScale="1">
        <p:scale>
          <a:sx n="56" d="100"/>
          <a:sy n="56" d="100"/>
        </p:scale>
        <p:origin x="-26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51" tIns="46577" rIns="93151" bIns="46577" rtlCol="0"/>
          <a:lstStyle>
            <a:lvl1pPr algn="r">
              <a:defRPr sz="1200"/>
            </a:lvl1pPr>
          </a:lstStyle>
          <a:p>
            <a:fld id="{62BB83E8-10EB-483F-94AD-BDFDEBFEDE1E}" type="datetimeFigureOut">
              <a:rPr lang="en-US" smtClean="0"/>
              <a:t>9/14/2018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51" tIns="46577" rIns="93151" bIns="46577" rtlCol="0" anchor="b"/>
          <a:lstStyle>
            <a:lvl1pPr algn="r">
              <a:defRPr sz="1200"/>
            </a:lvl1pPr>
          </a:lstStyle>
          <a:p>
            <a:fld id="{9E181ECF-CA72-4328-957F-C72EEB1FE61D}" type="slidenum">
              <a:rPr lang="en-US" smtClean="0"/>
              <a:t>‹#›</a:t>
            </a:fld>
            <a:endParaRPr lang="en-US" dirty="0"/>
          </a:p>
        </p:txBody>
      </p:sp>
    </p:spTree>
    <p:extLst>
      <p:ext uri="{BB962C8B-B14F-4D97-AF65-F5344CB8AC3E}">
        <p14:creationId xmlns:p14="http://schemas.microsoft.com/office/powerpoint/2010/main" val="242403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1" tIns="46577" rIns="93151" bIns="46577" rtlCol="0"/>
          <a:lstStyle>
            <a:lvl1pPr algn="r">
              <a:defRPr sz="1200"/>
            </a:lvl1pPr>
          </a:lstStyle>
          <a:p>
            <a:fld id="{E383D126-20FA-43C7-9D6C-2AB617A0E88F}" type="datetimeFigureOut">
              <a:rPr lang="en-US" smtClean="0"/>
              <a:t>9/14/2018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1" tIns="46577" rIns="93151" bIns="46577"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51" tIns="46577" rIns="93151"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1" tIns="46577" rIns="93151" bIns="46577" rtlCol="0" anchor="b"/>
          <a:lstStyle>
            <a:lvl1pPr algn="r">
              <a:defRPr sz="1200"/>
            </a:lvl1pPr>
          </a:lstStyle>
          <a:p>
            <a:fld id="{C2A95D6F-407B-43EF-A54B-661E71A1253E}" type="slidenum">
              <a:rPr lang="en-US" smtClean="0"/>
              <a:t>‹#›</a:t>
            </a:fld>
            <a:endParaRPr lang="en-US" dirty="0"/>
          </a:p>
        </p:txBody>
      </p:sp>
    </p:spTree>
    <p:extLst>
      <p:ext uri="{BB962C8B-B14F-4D97-AF65-F5344CB8AC3E}">
        <p14:creationId xmlns:p14="http://schemas.microsoft.com/office/powerpoint/2010/main" val="406700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latin typeface="Arial Black" pitchFamily="34" charset="0"/>
            </a:endParaRPr>
          </a:p>
        </p:txBody>
      </p:sp>
      <p:sp>
        <p:nvSpPr>
          <p:cNvPr id="4" name="Slide Number Placeholder 3"/>
          <p:cNvSpPr>
            <a:spLocks noGrp="1"/>
          </p:cNvSpPr>
          <p:nvPr>
            <p:ph type="sldNum" sz="quarter" idx="10"/>
          </p:nvPr>
        </p:nvSpPr>
        <p:spPr/>
        <p:txBody>
          <a:bodyPr/>
          <a:lstStyle/>
          <a:p>
            <a:fld id="{C2A95D6F-407B-43EF-A54B-661E71A1253E}" type="slidenum">
              <a:rPr lang="en-US" smtClean="0"/>
              <a:t>1</a:t>
            </a:fld>
            <a:endParaRPr lang="en-US" dirty="0"/>
          </a:p>
        </p:txBody>
      </p:sp>
    </p:spTree>
    <p:extLst>
      <p:ext uri="{BB962C8B-B14F-4D97-AF65-F5344CB8AC3E}">
        <p14:creationId xmlns:p14="http://schemas.microsoft.com/office/powerpoint/2010/main" val="323928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10</a:t>
            </a:fld>
            <a:endParaRPr lang="en-US" dirty="0"/>
          </a:p>
        </p:txBody>
      </p:sp>
    </p:spTree>
    <p:extLst>
      <p:ext uri="{BB962C8B-B14F-4D97-AF65-F5344CB8AC3E}">
        <p14:creationId xmlns:p14="http://schemas.microsoft.com/office/powerpoint/2010/main" val="17541363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102</a:t>
            </a:fld>
            <a:endParaRPr lang="en-US" dirty="0"/>
          </a:p>
        </p:txBody>
      </p:sp>
    </p:spTree>
    <p:extLst>
      <p:ext uri="{BB962C8B-B14F-4D97-AF65-F5344CB8AC3E}">
        <p14:creationId xmlns:p14="http://schemas.microsoft.com/office/powerpoint/2010/main" val="40161075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34">
              <a:defRPr/>
            </a:pPr>
            <a:endParaRPr lang="en-US"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103</a:t>
            </a:fld>
            <a:endParaRPr lang="en-US" dirty="0"/>
          </a:p>
        </p:txBody>
      </p:sp>
    </p:spTree>
    <p:extLst>
      <p:ext uri="{BB962C8B-B14F-4D97-AF65-F5344CB8AC3E}">
        <p14:creationId xmlns:p14="http://schemas.microsoft.com/office/powerpoint/2010/main" val="13439837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34">
              <a:defRPr/>
            </a:pPr>
            <a:endParaRPr lang="en-US"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104</a:t>
            </a:fld>
            <a:endParaRPr lang="en-US" dirty="0"/>
          </a:p>
        </p:txBody>
      </p:sp>
    </p:spTree>
    <p:extLst>
      <p:ext uri="{BB962C8B-B14F-4D97-AF65-F5344CB8AC3E}">
        <p14:creationId xmlns:p14="http://schemas.microsoft.com/office/powerpoint/2010/main" val="13439837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34">
              <a:defRPr/>
            </a:pPr>
            <a:endParaRPr lang="en-US"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105</a:t>
            </a:fld>
            <a:endParaRPr lang="en-US" dirty="0"/>
          </a:p>
        </p:txBody>
      </p:sp>
    </p:spTree>
    <p:extLst>
      <p:ext uri="{BB962C8B-B14F-4D97-AF65-F5344CB8AC3E}">
        <p14:creationId xmlns:p14="http://schemas.microsoft.com/office/powerpoint/2010/main" val="134398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11</a:t>
            </a:fld>
            <a:endParaRPr lang="en-US" dirty="0"/>
          </a:p>
        </p:txBody>
      </p:sp>
    </p:spTree>
    <p:extLst>
      <p:ext uri="{BB962C8B-B14F-4D97-AF65-F5344CB8AC3E}">
        <p14:creationId xmlns:p14="http://schemas.microsoft.com/office/powerpoint/2010/main" val="29800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12</a:t>
            </a:fld>
            <a:endParaRPr lang="en-US" dirty="0"/>
          </a:p>
        </p:txBody>
      </p:sp>
    </p:spTree>
    <p:extLst>
      <p:ext uri="{BB962C8B-B14F-4D97-AF65-F5344CB8AC3E}">
        <p14:creationId xmlns:p14="http://schemas.microsoft.com/office/powerpoint/2010/main" val="363158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13</a:t>
            </a:fld>
            <a:endParaRPr lang="en-US" dirty="0"/>
          </a:p>
        </p:txBody>
      </p:sp>
    </p:spTree>
    <p:extLst>
      <p:ext uri="{BB962C8B-B14F-4D97-AF65-F5344CB8AC3E}">
        <p14:creationId xmlns:p14="http://schemas.microsoft.com/office/powerpoint/2010/main" val="363158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14</a:t>
            </a:fld>
            <a:endParaRPr lang="en-US" dirty="0"/>
          </a:p>
        </p:txBody>
      </p:sp>
    </p:spTree>
    <p:extLst>
      <p:ext uri="{BB962C8B-B14F-4D97-AF65-F5344CB8AC3E}">
        <p14:creationId xmlns:p14="http://schemas.microsoft.com/office/powerpoint/2010/main" val="190564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15</a:t>
            </a:fld>
            <a:endParaRPr lang="en-US" dirty="0"/>
          </a:p>
        </p:txBody>
      </p:sp>
    </p:spTree>
    <p:extLst>
      <p:ext uri="{BB962C8B-B14F-4D97-AF65-F5344CB8AC3E}">
        <p14:creationId xmlns:p14="http://schemas.microsoft.com/office/powerpoint/2010/main" val="190564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16</a:t>
            </a:fld>
            <a:endParaRPr lang="en-US" dirty="0"/>
          </a:p>
        </p:txBody>
      </p:sp>
    </p:spTree>
    <p:extLst>
      <p:ext uri="{BB962C8B-B14F-4D97-AF65-F5344CB8AC3E}">
        <p14:creationId xmlns:p14="http://schemas.microsoft.com/office/powerpoint/2010/main" val="316774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17</a:t>
            </a:fld>
            <a:endParaRPr lang="en-US" dirty="0"/>
          </a:p>
        </p:txBody>
      </p:sp>
    </p:spTree>
    <p:extLst>
      <p:ext uri="{BB962C8B-B14F-4D97-AF65-F5344CB8AC3E}">
        <p14:creationId xmlns:p14="http://schemas.microsoft.com/office/powerpoint/2010/main" val="196497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18</a:t>
            </a:fld>
            <a:endParaRPr lang="en-US" dirty="0"/>
          </a:p>
        </p:txBody>
      </p:sp>
    </p:spTree>
    <p:extLst>
      <p:ext uri="{BB962C8B-B14F-4D97-AF65-F5344CB8AC3E}">
        <p14:creationId xmlns:p14="http://schemas.microsoft.com/office/powerpoint/2010/main" val="98792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19</a:t>
            </a:fld>
            <a:endParaRPr lang="en-US" dirty="0"/>
          </a:p>
        </p:txBody>
      </p:sp>
    </p:spTree>
    <p:extLst>
      <p:ext uri="{BB962C8B-B14F-4D97-AF65-F5344CB8AC3E}">
        <p14:creationId xmlns:p14="http://schemas.microsoft.com/office/powerpoint/2010/main" val="162598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a:t>
            </a:fld>
            <a:endParaRPr lang="en-US" dirty="0"/>
          </a:p>
        </p:txBody>
      </p:sp>
    </p:spTree>
    <p:extLst>
      <p:ext uri="{BB962C8B-B14F-4D97-AF65-F5344CB8AC3E}">
        <p14:creationId xmlns:p14="http://schemas.microsoft.com/office/powerpoint/2010/main" val="1792061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20</a:t>
            </a:fld>
            <a:endParaRPr lang="en-US" dirty="0"/>
          </a:p>
        </p:txBody>
      </p:sp>
    </p:spTree>
    <p:extLst>
      <p:ext uri="{BB962C8B-B14F-4D97-AF65-F5344CB8AC3E}">
        <p14:creationId xmlns:p14="http://schemas.microsoft.com/office/powerpoint/2010/main" val="3882627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21</a:t>
            </a:fld>
            <a:endParaRPr lang="en-US" dirty="0"/>
          </a:p>
        </p:txBody>
      </p:sp>
    </p:spTree>
    <p:extLst>
      <p:ext uri="{BB962C8B-B14F-4D97-AF65-F5344CB8AC3E}">
        <p14:creationId xmlns:p14="http://schemas.microsoft.com/office/powerpoint/2010/main" val="120133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22</a:t>
            </a:fld>
            <a:endParaRPr lang="en-US" dirty="0"/>
          </a:p>
        </p:txBody>
      </p:sp>
    </p:spTree>
    <p:extLst>
      <p:ext uri="{BB962C8B-B14F-4D97-AF65-F5344CB8AC3E}">
        <p14:creationId xmlns:p14="http://schemas.microsoft.com/office/powerpoint/2010/main" val="144612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23</a:t>
            </a:fld>
            <a:endParaRPr lang="en-US" dirty="0"/>
          </a:p>
        </p:txBody>
      </p:sp>
    </p:spTree>
    <p:extLst>
      <p:ext uri="{BB962C8B-B14F-4D97-AF65-F5344CB8AC3E}">
        <p14:creationId xmlns:p14="http://schemas.microsoft.com/office/powerpoint/2010/main" val="159183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24</a:t>
            </a:fld>
            <a:endParaRPr lang="en-US" dirty="0"/>
          </a:p>
        </p:txBody>
      </p:sp>
    </p:spTree>
    <p:extLst>
      <p:ext uri="{BB962C8B-B14F-4D97-AF65-F5344CB8AC3E}">
        <p14:creationId xmlns:p14="http://schemas.microsoft.com/office/powerpoint/2010/main" val="159183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25</a:t>
            </a:fld>
            <a:endParaRPr lang="en-US" dirty="0"/>
          </a:p>
        </p:txBody>
      </p:sp>
    </p:spTree>
    <p:extLst>
      <p:ext uri="{BB962C8B-B14F-4D97-AF65-F5344CB8AC3E}">
        <p14:creationId xmlns:p14="http://schemas.microsoft.com/office/powerpoint/2010/main" val="304267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26</a:t>
            </a:fld>
            <a:endParaRPr lang="en-US" dirty="0"/>
          </a:p>
        </p:txBody>
      </p:sp>
    </p:spTree>
    <p:extLst>
      <p:ext uri="{BB962C8B-B14F-4D97-AF65-F5344CB8AC3E}">
        <p14:creationId xmlns:p14="http://schemas.microsoft.com/office/powerpoint/2010/main" val="2576487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27</a:t>
            </a:fld>
            <a:endParaRPr lang="en-US" dirty="0"/>
          </a:p>
        </p:txBody>
      </p:sp>
    </p:spTree>
    <p:extLst>
      <p:ext uri="{BB962C8B-B14F-4D97-AF65-F5344CB8AC3E}">
        <p14:creationId xmlns:p14="http://schemas.microsoft.com/office/powerpoint/2010/main" val="102283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28</a:t>
            </a:fld>
            <a:endParaRPr lang="en-US" dirty="0"/>
          </a:p>
        </p:txBody>
      </p:sp>
    </p:spTree>
    <p:extLst>
      <p:ext uri="{BB962C8B-B14F-4D97-AF65-F5344CB8AC3E}">
        <p14:creationId xmlns:p14="http://schemas.microsoft.com/office/powerpoint/2010/main" val="1022831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29</a:t>
            </a:fld>
            <a:endParaRPr lang="en-US" dirty="0"/>
          </a:p>
        </p:txBody>
      </p:sp>
    </p:spTree>
    <p:extLst>
      <p:ext uri="{BB962C8B-B14F-4D97-AF65-F5344CB8AC3E}">
        <p14:creationId xmlns:p14="http://schemas.microsoft.com/office/powerpoint/2010/main" val="131047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a:t>
            </a:fld>
            <a:endParaRPr lang="en-US" dirty="0"/>
          </a:p>
        </p:txBody>
      </p:sp>
    </p:spTree>
    <p:extLst>
      <p:ext uri="{BB962C8B-B14F-4D97-AF65-F5344CB8AC3E}">
        <p14:creationId xmlns:p14="http://schemas.microsoft.com/office/powerpoint/2010/main" val="304884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30</a:t>
            </a:fld>
            <a:endParaRPr lang="en-US" dirty="0"/>
          </a:p>
        </p:txBody>
      </p:sp>
    </p:spTree>
    <p:extLst>
      <p:ext uri="{BB962C8B-B14F-4D97-AF65-F5344CB8AC3E}">
        <p14:creationId xmlns:p14="http://schemas.microsoft.com/office/powerpoint/2010/main" val="2610516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31</a:t>
            </a:fld>
            <a:endParaRPr lang="en-US" dirty="0"/>
          </a:p>
        </p:txBody>
      </p:sp>
    </p:spTree>
    <p:extLst>
      <p:ext uri="{BB962C8B-B14F-4D97-AF65-F5344CB8AC3E}">
        <p14:creationId xmlns:p14="http://schemas.microsoft.com/office/powerpoint/2010/main" val="2610516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32</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35</a:t>
            </a:fld>
            <a:endParaRPr lang="en-US" dirty="0"/>
          </a:p>
        </p:txBody>
      </p:sp>
    </p:spTree>
    <p:extLst>
      <p:ext uri="{BB962C8B-B14F-4D97-AF65-F5344CB8AC3E}">
        <p14:creationId xmlns:p14="http://schemas.microsoft.com/office/powerpoint/2010/main" val="181823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36</a:t>
            </a:fld>
            <a:endParaRPr lang="en-US" dirty="0"/>
          </a:p>
        </p:txBody>
      </p:sp>
    </p:spTree>
    <p:extLst>
      <p:ext uri="{BB962C8B-B14F-4D97-AF65-F5344CB8AC3E}">
        <p14:creationId xmlns:p14="http://schemas.microsoft.com/office/powerpoint/2010/main" val="3597149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37</a:t>
            </a:fld>
            <a:endParaRPr lang="en-US" dirty="0"/>
          </a:p>
        </p:txBody>
      </p:sp>
    </p:spTree>
    <p:extLst>
      <p:ext uri="{BB962C8B-B14F-4D97-AF65-F5344CB8AC3E}">
        <p14:creationId xmlns:p14="http://schemas.microsoft.com/office/powerpoint/2010/main" val="3597149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38</a:t>
            </a:fld>
            <a:endParaRPr lang="en-US" dirty="0"/>
          </a:p>
        </p:txBody>
      </p:sp>
    </p:spTree>
    <p:extLst>
      <p:ext uri="{BB962C8B-B14F-4D97-AF65-F5344CB8AC3E}">
        <p14:creationId xmlns:p14="http://schemas.microsoft.com/office/powerpoint/2010/main" val="2571352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39</a:t>
            </a:fld>
            <a:endParaRPr lang="en-US" dirty="0"/>
          </a:p>
        </p:txBody>
      </p:sp>
    </p:spTree>
    <p:extLst>
      <p:ext uri="{BB962C8B-B14F-4D97-AF65-F5344CB8AC3E}">
        <p14:creationId xmlns:p14="http://schemas.microsoft.com/office/powerpoint/2010/main" val="2733628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40</a:t>
            </a:fld>
            <a:endParaRPr lang="en-US" dirty="0"/>
          </a:p>
        </p:txBody>
      </p:sp>
    </p:spTree>
    <p:extLst>
      <p:ext uri="{BB962C8B-B14F-4D97-AF65-F5344CB8AC3E}">
        <p14:creationId xmlns:p14="http://schemas.microsoft.com/office/powerpoint/2010/main" val="2733628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41</a:t>
            </a:fld>
            <a:endParaRPr lang="en-US" dirty="0"/>
          </a:p>
        </p:txBody>
      </p:sp>
    </p:spTree>
    <p:extLst>
      <p:ext uri="{BB962C8B-B14F-4D97-AF65-F5344CB8AC3E}">
        <p14:creationId xmlns:p14="http://schemas.microsoft.com/office/powerpoint/2010/main" val="1284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a:t>
            </a:fld>
            <a:endParaRPr lang="en-US" dirty="0"/>
          </a:p>
        </p:txBody>
      </p:sp>
    </p:spTree>
    <p:extLst>
      <p:ext uri="{BB962C8B-B14F-4D97-AF65-F5344CB8AC3E}">
        <p14:creationId xmlns:p14="http://schemas.microsoft.com/office/powerpoint/2010/main" val="304884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42</a:t>
            </a:fld>
            <a:endParaRPr lang="en-US" dirty="0"/>
          </a:p>
        </p:txBody>
      </p:sp>
    </p:spTree>
    <p:extLst>
      <p:ext uri="{BB962C8B-B14F-4D97-AF65-F5344CB8AC3E}">
        <p14:creationId xmlns:p14="http://schemas.microsoft.com/office/powerpoint/2010/main" val="12847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43</a:t>
            </a:fld>
            <a:endParaRPr lang="en-US" dirty="0"/>
          </a:p>
        </p:txBody>
      </p:sp>
    </p:spTree>
    <p:extLst>
      <p:ext uri="{BB962C8B-B14F-4D97-AF65-F5344CB8AC3E}">
        <p14:creationId xmlns:p14="http://schemas.microsoft.com/office/powerpoint/2010/main" val="3597149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44</a:t>
            </a:fld>
            <a:endParaRPr lang="en-US" dirty="0"/>
          </a:p>
        </p:txBody>
      </p:sp>
    </p:spTree>
    <p:extLst>
      <p:ext uri="{BB962C8B-B14F-4D97-AF65-F5344CB8AC3E}">
        <p14:creationId xmlns:p14="http://schemas.microsoft.com/office/powerpoint/2010/main" val="1818234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45</a:t>
            </a:fld>
            <a:endParaRPr lang="en-US" dirty="0"/>
          </a:p>
        </p:txBody>
      </p:sp>
    </p:spTree>
    <p:extLst>
      <p:ext uri="{BB962C8B-B14F-4D97-AF65-F5344CB8AC3E}">
        <p14:creationId xmlns:p14="http://schemas.microsoft.com/office/powerpoint/2010/main" val="630711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46</a:t>
            </a:fld>
            <a:endParaRPr lang="en-US" dirty="0"/>
          </a:p>
        </p:txBody>
      </p:sp>
    </p:spTree>
    <p:extLst>
      <p:ext uri="{BB962C8B-B14F-4D97-AF65-F5344CB8AC3E}">
        <p14:creationId xmlns:p14="http://schemas.microsoft.com/office/powerpoint/2010/main" val="630711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47</a:t>
            </a:fld>
            <a:endParaRPr lang="en-US" dirty="0"/>
          </a:p>
        </p:txBody>
      </p:sp>
    </p:spTree>
    <p:extLst>
      <p:ext uri="{BB962C8B-B14F-4D97-AF65-F5344CB8AC3E}">
        <p14:creationId xmlns:p14="http://schemas.microsoft.com/office/powerpoint/2010/main" val="2952817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48</a:t>
            </a:fld>
            <a:endParaRPr lang="en-US" dirty="0"/>
          </a:p>
        </p:txBody>
      </p:sp>
    </p:spTree>
    <p:extLst>
      <p:ext uri="{BB962C8B-B14F-4D97-AF65-F5344CB8AC3E}">
        <p14:creationId xmlns:p14="http://schemas.microsoft.com/office/powerpoint/2010/main" val="1245127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49</a:t>
            </a:fld>
            <a:endParaRPr lang="en-US" dirty="0"/>
          </a:p>
        </p:txBody>
      </p:sp>
    </p:spTree>
    <p:extLst>
      <p:ext uri="{BB962C8B-B14F-4D97-AF65-F5344CB8AC3E}">
        <p14:creationId xmlns:p14="http://schemas.microsoft.com/office/powerpoint/2010/main" val="1625988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50</a:t>
            </a:fld>
            <a:endParaRPr lang="en-US" dirty="0"/>
          </a:p>
        </p:txBody>
      </p:sp>
    </p:spTree>
    <p:extLst>
      <p:ext uri="{BB962C8B-B14F-4D97-AF65-F5344CB8AC3E}">
        <p14:creationId xmlns:p14="http://schemas.microsoft.com/office/powerpoint/2010/main" val="1245127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51</a:t>
            </a:fld>
            <a:endParaRPr lang="en-US" dirty="0"/>
          </a:p>
        </p:txBody>
      </p:sp>
    </p:spTree>
    <p:extLst>
      <p:ext uri="{BB962C8B-B14F-4D97-AF65-F5344CB8AC3E}">
        <p14:creationId xmlns:p14="http://schemas.microsoft.com/office/powerpoint/2010/main" val="92683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a:t>
            </a:fld>
            <a:endParaRPr lang="en-US" dirty="0"/>
          </a:p>
        </p:txBody>
      </p:sp>
    </p:spTree>
    <p:extLst>
      <p:ext uri="{BB962C8B-B14F-4D97-AF65-F5344CB8AC3E}">
        <p14:creationId xmlns:p14="http://schemas.microsoft.com/office/powerpoint/2010/main" val="3048849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52</a:t>
            </a:fld>
            <a:endParaRPr lang="en-US" dirty="0"/>
          </a:p>
        </p:txBody>
      </p:sp>
    </p:spTree>
    <p:extLst>
      <p:ext uri="{BB962C8B-B14F-4D97-AF65-F5344CB8AC3E}">
        <p14:creationId xmlns:p14="http://schemas.microsoft.com/office/powerpoint/2010/main" val="1819727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53</a:t>
            </a:fld>
            <a:endParaRPr lang="en-US" dirty="0"/>
          </a:p>
        </p:txBody>
      </p:sp>
    </p:spTree>
    <p:extLst>
      <p:ext uri="{BB962C8B-B14F-4D97-AF65-F5344CB8AC3E}">
        <p14:creationId xmlns:p14="http://schemas.microsoft.com/office/powerpoint/2010/main" val="1819727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54</a:t>
            </a:fld>
            <a:endParaRPr lang="en-US" dirty="0"/>
          </a:p>
        </p:txBody>
      </p:sp>
    </p:spTree>
    <p:extLst>
      <p:ext uri="{BB962C8B-B14F-4D97-AF65-F5344CB8AC3E}">
        <p14:creationId xmlns:p14="http://schemas.microsoft.com/office/powerpoint/2010/main" val="1819727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55</a:t>
            </a:fld>
            <a:endParaRPr lang="en-US" dirty="0"/>
          </a:p>
        </p:txBody>
      </p:sp>
    </p:spTree>
    <p:extLst>
      <p:ext uri="{BB962C8B-B14F-4D97-AF65-F5344CB8AC3E}">
        <p14:creationId xmlns:p14="http://schemas.microsoft.com/office/powerpoint/2010/main" val="1819727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56</a:t>
            </a:fld>
            <a:endParaRPr lang="en-US" dirty="0"/>
          </a:p>
        </p:txBody>
      </p:sp>
    </p:spTree>
    <p:extLst>
      <p:ext uri="{BB962C8B-B14F-4D97-AF65-F5344CB8AC3E}">
        <p14:creationId xmlns:p14="http://schemas.microsoft.com/office/powerpoint/2010/main" val="38926579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57</a:t>
            </a:fld>
            <a:endParaRPr lang="en-US" dirty="0"/>
          </a:p>
        </p:txBody>
      </p:sp>
    </p:spTree>
    <p:extLst>
      <p:ext uri="{BB962C8B-B14F-4D97-AF65-F5344CB8AC3E}">
        <p14:creationId xmlns:p14="http://schemas.microsoft.com/office/powerpoint/2010/main" val="275298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58</a:t>
            </a:fld>
            <a:endParaRPr lang="en-US" dirty="0"/>
          </a:p>
        </p:txBody>
      </p:sp>
    </p:spTree>
    <p:extLst>
      <p:ext uri="{BB962C8B-B14F-4D97-AF65-F5344CB8AC3E}">
        <p14:creationId xmlns:p14="http://schemas.microsoft.com/office/powerpoint/2010/main" val="2042784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59</a:t>
            </a:fld>
            <a:endParaRPr lang="en-US" dirty="0"/>
          </a:p>
        </p:txBody>
      </p:sp>
    </p:spTree>
    <p:extLst>
      <p:ext uri="{BB962C8B-B14F-4D97-AF65-F5344CB8AC3E}">
        <p14:creationId xmlns:p14="http://schemas.microsoft.com/office/powerpoint/2010/main" val="1096246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60</a:t>
            </a:fld>
            <a:endParaRPr lang="en-US" dirty="0"/>
          </a:p>
        </p:txBody>
      </p:sp>
    </p:spTree>
    <p:extLst>
      <p:ext uri="{BB962C8B-B14F-4D97-AF65-F5344CB8AC3E}">
        <p14:creationId xmlns:p14="http://schemas.microsoft.com/office/powerpoint/2010/main" val="3673499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61</a:t>
            </a:fld>
            <a:endParaRPr lang="en-US" dirty="0"/>
          </a:p>
        </p:txBody>
      </p:sp>
    </p:spTree>
    <p:extLst>
      <p:ext uri="{BB962C8B-B14F-4D97-AF65-F5344CB8AC3E}">
        <p14:creationId xmlns:p14="http://schemas.microsoft.com/office/powerpoint/2010/main" val="319561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a:t>
            </a:fld>
            <a:endParaRPr lang="en-US" dirty="0"/>
          </a:p>
        </p:txBody>
      </p:sp>
    </p:spTree>
    <p:extLst>
      <p:ext uri="{BB962C8B-B14F-4D97-AF65-F5344CB8AC3E}">
        <p14:creationId xmlns:p14="http://schemas.microsoft.com/office/powerpoint/2010/main" val="3048849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62</a:t>
            </a:fld>
            <a:endParaRPr lang="en-US" dirty="0"/>
          </a:p>
        </p:txBody>
      </p:sp>
    </p:spTree>
    <p:extLst>
      <p:ext uri="{BB962C8B-B14F-4D97-AF65-F5344CB8AC3E}">
        <p14:creationId xmlns:p14="http://schemas.microsoft.com/office/powerpoint/2010/main" val="733686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63</a:t>
            </a:fld>
            <a:endParaRPr lang="en-US" dirty="0"/>
          </a:p>
        </p:txBody>
      </p:sp>
    </p:spTree>
    <p:extLst>
      <p:ext uri="{BB962C8B-B14F-4D97-AF65-F5344CB8AC3E}">
        <p14:creationId xmlns:p14="http://schemas.microsoft.com/office/powerpoint/2010/main" val="4239166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64</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65</a:t>
            </a:fld>
            <a:endParaRPr lang="en-US" dirty="0"/>
          </a:p>
        </p:txBody>
      </p:sp>
    </p:spTree>
    <p:extLst>
      <p:ext uri="{BB962C8B-B14F-4D97-AF65-F5344CB8AC3E}">
        <p14:creationId xmlns:p14="http://schemas.microsoft.com/office/powerpoint/2010/main" val="1864542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66</a:t>
            </a:fld>
            <a:endParaRPr lang="en-US" dirty="0"/>
          </a:p>
        </p:txBody>
      </p:sp>
    </p:spTree>
    <p:extLst>
      <p:ext uri="{BB962C8B-B14F-4D97-AF65-F5344CB8AC3E}">
        <p14:creationId xmlns:p14="http://schemas.microsoft.com/office/powerpoint/2010/main" val="1864542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67</a:t>
            </a:fld>
            <a:endParaRPr lang="en-US" dirty="0"/>
          </a:p>
        </p:txBody>
      </p:sp>
    </p:spTree>
    <p:extLst>
      <p:ext uri="{BB962C8B-B14F-4D97-AF65-F5344CB8AC3E}">
        <p14:creationId xmlns:p14="http://schemas.microsoft.com/office/powerpoint/2010/main" val="1864542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68</a:t>
            </a:fld>
            <a:endParaRPr lang="en-US" dirty="0"/>
          </a:p>
        </p:txBody>
      </p:sp>
    </p:spTree>
    <p:extLst>
      <p:ext uri="{BB962C8B-B14F-4D97-AF65-F5344CB8AC3E}">
        <p14:creationId xmlns:p14="http://schemas.microsoft.com/office/powerpoint/2010/main" val="18645424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69</a:t>
            </a:fld>
            <a:endParaRPr lang="en-US" dirty="0"/>
          </a:p>
        </p:txBody>
      </p:sp>
    </p:spTree>
    <p:extLst>
      <p:ext uri="{BB962C8B-B14F-4D97-AF65-F5344CB8AC3E}">
        <p14:creationId xmlns:p14="http://schemas.microsoft.com/office/powerpoint/2010/main" val="1982470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70</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71</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a:t>
            </a:fld>
            <a:endParaRPr lang="en-US" dirty="0"/>
          </a:p>
        </p:txBody>
      </p:sp>
    </p:spTree>
    <p:extLst>
      <p:ext uri="{BB962C8B-B14F-4D97-AF65-F5344CB8AC3E}">
        <p14:creationId xmlns:p14="http://schemas.microsoft.com/office/powerpoint/2010/main" val="30488493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72</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73</a:t>
            </a:fld>
            <a:endParaRPr lang="en-US" dirty="0"/>
          </a:p>
        </p:txBody>
      </p:sp>
    </p:spTree>
    <p:extLst>
      <p:ext uri="{BB962C8B-B14F-4D97-AF65-F5344CB8AC3E}">
        <p14:creationId xmlns:p14="http://schemas.microsoft.com/office/powerpoint/2010/main" val="3480670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74</a:t>
            </a:fld>
            <a:endParaRPr lang="en-US" dirty="0"/>
          </a:p>
        </p:txBody>
      </p:sp>
    </p:spTree>
    <p:extLst>
      <p:ext uri="{BB962C8B-B14F-4D97-AF65-F5344CB8AC3E}">
        <p14:creationId xmlns:p14="http://schemas.microsoft.com/office/powerpoint/2010/main" val="20268323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75</a:t>
            </a:fld>
            <a:endParaRPr lang="en-US" dirty="0"/>
          </a:p>
        </p:txBody>
      </p:sp>
    </p:spTree>
    <p:extLst>
      <p:ext uri="{BB962C8B-B14F-4D97-AF65-F5344CB8AC3E}">
        <p14:creationId xmlns:p14="http://schemas.microsoft.com/office/powerpoint/2010/main" val="20268323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76</a:t>
            </a:fld>
            <a:endParaRPr lang="en-US" dirty="0"/>
          </a:p>
        </p:txBody>
      </p:sp>
    </p:spTree>
    <p:extLst>
      <p:ext uri="{BB962C8B-B14F-4D97-AF65-F5344CB8AC3E}">
        <p14:creationId xmlns:p14="http://schemas.microsoft.com/office/powerpoint/2010/main" val="230113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77</a:t>
            </a:fld>
            <a:endParaRPr lang="en-US" dirty="0"/>
          </a:p>
        </p:txBody>
      </p:sp>
    </p:spTree>
    <p:extLst>
      <p:ext uri="{BB962C8B-B14F-4D97-AF65-F5344CB8AC3E}">
        <p14:creationId xmlns:p14="http://schemas.microsoft.com/office/powerpoint/2010/main" val="23465400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78</a:t>
            </a:fld>
            <a:endParaRPr lang="en-US" dirty="0"/>
          </a:p>
        </p:txBody>
      </p:sp>
    </p:spTree>
    <p:extLst>
      <p:ext uri="{BB962C8B-B14F-4D97-AF65-F5344CB8AC3E}">
        <p14:creationId xmlns:p14="http://schemas.microsoft.com/office/powerpoint/2010/main" val="2860686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79</a:t>
            </a:fld>
            <a:endParaRPr lang="en-US" dirty="0"/>
          </a:p>
        </p:txBody>
      </p:sp>
    </p:spTree>
    <p:extLst>
      <p:ext uri="{BB962C8B-B14F-4D97-AF65-F5344CB8AC3E}">
        <p14:creationId xmlns:p14="http://schemas.microsoft.com/office/powerpoint/2010/main" val="1490278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80</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81</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a:t>
            </a:fld>
            <a:endParaRPr lang="en-US" dirty="0"/>
          </a:p>
        </p:txBody>
      </p:sp>
    </p:spTree>
    <p:extLst>
      <p:ext uri="{BB962C8B-B14F-4D97-AF65-F5344CB8AC3E}">
        <p14:creationId xmlns:p14="http://schemas.microsoft.com/office/powerpoint/2010/main" val="16259882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82</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83</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84</a:t>
            </a:fld>
            <a:endParaRPr lang="en-US" dirty="0"/>
          </a:p>
        </p:txBody>
      </p:sp>
    </p:spTree>
    <p:extLst>
      <p:ext uri="{BB962C8B-B14F-4D97-AF65-F5344CB8AC3E}">
        <p14:creationId xmlns:p14="http://schemas.microsoft.com/office/powerpoint/2010/main" val="12704861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85</a:t>
            </a:fld>
            <a:endParaRPr lang="en-US" dirty="0"/>
          </a:p>
        </p:txBody>
      </p:sp>
    </p:spTree>
    <p:extLst>
      <p:ext uri="{BB962C8B-B14F-4D97-AF65-F5344CB8AC3E}">
        <p14:creationId xmlns:p14="http://schemas.microsoft.com/office/powerpoint/2010/main" val="1555399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86</a:t>
            </a:fld>
            <a:endParaRPr lang="en-US" dirty="0"/>
          </a:p>
        </p:txBody>
      </p:sp>
    </p:spTree>
    <p:extLst>
      <p:ext uri="{BB962C8B-B14F-4D97-AF65-F5344CB8AC3E}">
        <p14:creationId xmlns:p14="http://schemas.microsoft.com/office/powerpoint/2010/main" val="25158600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87</a:t>
            </a:fld>
            <a:endParaRPr lang="en-US" dirty="0"/>
          </a:p>
        </p:txBody>
      </p:sp>
    </p:spTree>
    <p:extLst>
      <p:ext uri="{BB962C8B-B14F-4D97-AF65-F5344CB8AC3E}">
        <p14:creationId xmlns:p14="http://schemas.microsoft.com/office/powerpoint/2010/main" val="25158600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88</a:t>
            </a:fld>
            <a:endParaRPr lang="en-US" dirty="0"/>
          </a:p>
        </p:txBody>
      </p:sp>
    </p:spTree>
    <p:extLst>
      <p:ext uri="{BB962C8B-B14F-4D97-AF65-F5344CB8AC3E}">
        <p14:creationId xmlns:p14="http://schemas.microsoft.com/office/powerpoint/2010/main" val="28354699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89</a:t>
            </a:fld>
            <a:endParaRPr lang="en-US" dirty="0"/>
          </a:p>
        </p:txBody>
      </p:sp>
    </p:spTree>
    <p:extLst>
      <p:ext uri="{BB962C8B-B14F-4D97-AF65-F5344CB8AC3E}">
        <p14:creationId xmlns:p14="http://schemas.microsoft.com/office/powerpoint/2010/main" val="28354699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90</a:t>
            </a:fld>
            <a:endParaRPr lang="en-US" dirty="0"/>
          </a:p>
        </p:txBody>
      </p:sp>
    </p:spTree>
    <p:extLst>
      <p:ext uri="{BB962C8B-B14F-4D97-AF65-F5344CB8AC3E}">
        <p14:creationId xmlns:p14="http://schemas.microsoft.com/office/powerpoint/2010/main" val="18161014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91</a:t>
            </a:fld>
            <a:endParaRPr lang="en-US" dirty="0"/>
          </a:p>
        </p:txBody>
      </p:sp>
    </p:spTree>
    <p:extLst>
      <p:ext uri="{BB962C8B-B14F-4D97-AF65-F5344CB8AC3E}">
        <p14:creationId xmlns:p14="http://schemas.microsoft.com/office/powerpoint/2010/main" val="429463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A95D6F-407B-43EF-A54B-661E71A1253E}" type="slidenum">
              <a:rPr lang="en-US" smtClean="0"/>
              <a:t>9</a:t>
            </a:fld>
            <a:endParaRPr lang="en-US" dirty="0"/>
          </a:p>
        </p:txBody>
      </p:sp>
    </p:spTree>
    <p:extLst>
      <p:ext uri="{BB962C8B-B14F-4D97-AF65-F5344CB8AC3E}">
        <p14:creationId xmlns:p14="http://schemas.microsoft.com/office/powerpoint/2010/main" val="17541363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92</a:t>
            </a:fld>
            <a:endParaRPr lang="en-US" dirty="0"/>
          </a:p>
        </p:txBody>
      </p:sp>
    </p:spTree>
    <p:extLst>
      <p:ext uri="{BB962C8B-B14F-4D97-AF65-F5344CB8AC3E}">
        <p14:creationId xmlns:p14="http://schemas.microsoft.com/office/powerpoint/2010/main" val="42946318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16">
              <a:defRPr/>
            </a:pPr>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93</a:t>
            </a:fld>
            <a:endParaRPr lang="en-US" dirty="0"/>
          </a:p>
        </p:txBody>
      </p:sp>
    </p:spTree>
    <p:extLst>
      <p:ext uri="{BB962C8B-B14F-4D97-AF65-F5344CB8AC3E}">
        <p14:creationId xmlns:p14="http://schemas.microsoft.com/office/powerpoint/2010/main" val="959545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16">
              <a:defRPr/>
            </a:pPr>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94</a:t>
            </a:fld>
            <a:endParaRPr lang="en-US" dirty="0"/>
          </a:p>
        </p:txBody>
      </p:sp>
    </p:spTree>
    <p:extLst>
      <p:ext uri="{BB962C8B-B14F-4D97-AF65-F5344CB8AC3E}">
        <p14:creationId xmlns:p14="http://schemas.microsoft.com/office/powerpoint/2010/main" val="9595453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95</a:t>
            </a:fld>
            <a:endParaRPr lang="en-US" dirty="0"/>
          </a:p>
        </p:txBody>
      </p:sp>
    </p:spTree>
    <p:extLst>
      <p:ext uri="{BB962C8B-B14F-4D97-AF65-F5344CB8AC3E}">
        <p14:creationId xmlns:p14="http://schemas.microsoft.com/office/powerpoint/2010/main" val="9218973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96</a:t>
            </a:fld>
            <a:endParaRPr lang="en-US" dirty="0"/>
          </a:p>
        </p:txBody>
      </p:sp>
    </p:spTree>
    <p:extLst>
      <p:ext uri="{BB962C8B-B14F-4D97-AF65-F5344CB8AC3E}">
        <p14:creationId xmlns:p14="http://schemas.microsoft.com/office/powerpoint/2010/main" val="40806155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97</a:t>
            </a:fld>
            <a:endParaRPr lang="en-US" dirty="0"/>
          </a:p>
        </p:txBody>
      </p:sp>
    </p:spTree>
    <p:extLst>
      <p:ext uri="{BB962C8B-B14F-4D97-AF65-F5344CB8AC3E}">
        <p14:creationId xmlns:p14="http://schemas.microsoft.com/office/powerpoint/2010/main" val="9446756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98</a:t>
            </a:fld>
            <a:endParaRPr lang="en-US" dirty="0"/>
          </a:p>
        </p:txBody>
      </p:sp>
    </p:spTree>
    <p:extLst>
      <p:ext uri="{BB962C8B-B14F-4D97-AF65-F5344CB8AC3E}">
        <p14:creationId xmlns:p14="http://schemas.microsoft.com/office/powerpoint/2010/main" val="40161075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99</a:t>
            </a:fld>
            <a:endParaRPr lang="en-US" dirty="0"/>
          </a:p>
        </p:txBody>
      </p:sp>
    </p:spTree>
    <p:extLst>
      <p:ext uri="{BB962C8B-B14F-4D97-AF65-F5344CB8AC3E}">
        <p14:creationId xmlns:p14="http://schemas.microsoft.com/office/powerpoint/2010/main" val="40161075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100</a:t>
            </a:fld>
            <a:endParaRPr lang="en-US" dirty="0"/>
          </a:p>
        </p:txBody>
      </p:sp>
    </p:spTree>
    <p:extLst>
      <p:ext uri="{BB962C8B-B14F-4D97-AF65-F5344CB8AC3E}">
        <p14:creationId xmlns:p14="http://schemas.microsoft.com/office/powerpoint/2010/main" val="40161075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95D6F-407B-43EF-A54B-661E71A1253E}" type="slidenum">
              <a:rPr lang="en-US" smtClean="0"/>
              <a:t>101</a:t>
            </a:fld>
            <a:endParaRPr lang="en-US" dirty="0"/>
          </a:p>
        </p:txBody>
      </p:sp>
    </p:spTree>
    <p:extLst>
      <p:ext uri="{BB962C8B-B14F-4D97-AF65-F5344CB8AC3E}">
        <p14:creationId xmlns:p14="http://schemas.microsoft.com/office/powerpoint/2010/main" val="94467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3085235-EEE6-466A-A85E-90D66FD4060D}" type="datetime1">
              <a:rPr lang="en-US" smtClean="0"/>
              <a:t>9/14/2018</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E52EA701-A906-4536-802C-7FE25060F8AC}"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65E6E1-E0EE-4BD3-BDE3-C1863CA0CF0F}" type="datetime1">
              <a:rPr lang="en-US" smtClean="0"/>
              <a:t>9/14/2018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17016B-9B33-4EBC-B5BA-5FC1AC03D0CC}" type="datetime1">
              <a:rPr lang="en-US" smtClean="0"/>
              <a:t>9/14/2018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38FE90-519A-4572-B1D0-2A45C3462838}" type="datetime1">
              <a:rPr lang="en-US" smtClean="0"/>
              <a:t>9/14/2018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C1FCBE-D0D8-49C3-8601-3B2E6EF20DDB}" type="datetime1">
              <a:rPr lang="en-US" smtClean="0"/>
              <a:t>9/14/2018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52EA701-A906-4536-802C-7FE25060F8AC}"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B10403-3A98-457C-9B74-BA84ED81F002}" type="datetime1">
              <a:rPr lang="en-US" smtClean="0"/>
              <a:t>9/14/2018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C0BEFA-FD8E-43E8-A7E4-A683CF13F524}" type="datetime1">
              <a:rPr lang="en-US" smtClean="0"/>
              <a:t>9/14/2018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FCAF29B-BFCC-4302-B223-DCB31529C72D}" type="datetime1">
              <a:rPr lang="en-US" smtClean="0"/>
              <a:t>9/14/2018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A572C61E-DC5A-494B-BB14-02E1630EBCC9}" type="datetime1">
              <a:rPr lang="en-US" smtClean="0"/>
              <a:t>9/14/2018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52EA701-A906-4536-802C-7FE25060F8AC}"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45F8C2-41AE-4582-8530-EA29E13AAB94}" type="datetime1">
              <a:rPr lang="en-US" smtClean="0"/>
              <a:t>9/14/2018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2EA701-A906-4536-802C-7FE25060F8A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5DF5FD5-CF6B-497B-9266-811C9E9C605A}" type="datetime1">
              <a:rPr lang="en-US" smtClean="0"/>
              <a:t>9/14/2018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52EA701-A906-4536-802C-7FE25060F8AC}"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27FA3E-C55C-4527-9F21-9011E1CB2C48}" type="datetime1">
              <a:rPr lang="en-US" smtClean="0"/>
              <a:t>9/14/2018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52EA701-A906-4536-802C-7FE25060F8AC}"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3" Type="http://schemas.openxmlformats.org/officeDocument/2006/relationships/hyperlink" Target="http://www.dfps.state.tx.us/Application/Forms/showFile.aspx?NAME=2085bs.doc"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hyperlink" Target="http://www.dfps.state.tx.us/application/Forms/showFile.aspx?NAME=K-905-4526.doc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dfps.state.tx.us/Espanol/Servicios_de_Protecci&#243;n_al_Menor/Medical_Consent_Training.asp"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s://www.dfps.state.tx.us/Training/spanish_Psychotropic_Medication/begin.asp"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dshs.state.tx.us/thsteps/Pasos-Sanos-de-Tejas.shtm"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www.nctsn.org/" TargetMode="External"/><Relationship Id="rId4" Type="http://schemas.openxmlformats.org/officeDocument/2006/relationships/hyperlink" Target="http://www.fostercaretx.com/files/2011/08/IMHS-Provider-FC-Presentation-March-2010-Spanish.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webmd.com/" TargetMode="External"/><Relationship Id="rId7" Type="http://schemas.openxmlformats.org/officeDocument/2006/relationships/hyperlink" Target="http://www.dfps.state.tx.us/Child_Protection/Medical_Services"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www.dfps.state.tx.us/Espanol/Servicios_de_Protecci%C3%B3n_al_Menor/Medical_Resources.asp" TargetMode="External"/><Relationship Id="rId5" Type="http://schemas.openxmlformats.org/officeDocument/2006/relationships/hyperlink" Target="http://www.nrcyd.ou.edu/psych-med-youth-guide" TargetMode="External"/><Relationship Id="rId4" Type="http://schemas.openxmlformats.org/officeDocument/2006/relationships/hyperlink" Target="http://www.dfps.state.tx.us/txyou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dev-www.dfps.state.tx.us/application/forms/showFile.aspx?NAME=2085b.do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ev-www.dfps.state.tx.us/Application/Forms/showFile.aspx?NAME=2085b.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fps.state.tx.us/Application/Forms/showFile.aspx?NAME=2085b.do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ev-www.dfps.state.tx.us/Application/Forms/showFile.aspx?NAME=2085b.d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dev-www.dfps.state.tx.us/application/Forms/showFile.aspx?NAME=K-905-4526.doc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410" y="228600"/>
            <a:ext cx="7406640" cy="2078502"/>
          </a:xfrm>
        </p:spPr>
        <p:txBody>
          <a:bodyPr>
            <a:normAutofit/>
          </a:bodyPr>
          <a:lstStyle/>
          <a:p>
            <a:r>
              <a:rPr lang="es-CO" noProof="0" dirty="0" smtClean="0">
                <a:effectLst/>
              </a:rPr>
              <a:t>Bienvenido a la </a:t>
            </a:r>
            <a:br>
              <a:rPr lang="es-CO" noProof="0" dirty="0" smtClean="0">
                <a:effectLst/>
              </a:rPr>
            </a:br>
            <a:r>
              <a:rPr lang="es-CO" noProof="0" dirty="0" smtClean="0">
                <a:effectLst/>
              </a:rPr>
              <a:t>Capacitación sobre el consentimiento médico </a:t>
            </a:r>
            <a:endParaRPr lang="es-CO" noProof="0" dirty="0">
              <a:effectLst/>
            </a:endParaRPr>
          </a:p>
        </p:txBody>
      </p:sp>
      <p:sp>
        <p:nvSpPr>
          <p:cNvPr id="3" name="Subtitle 2"/>
          <p:cNvSpPr>
            <a:spLocks noGrp="1"/>
          </p:cNvSpPr>
          <p:nvPr>
            <p:ph type="subTitle" idx="1"/>
          </p:nvPr>
        </p:nvSpPr>
        <p:spPr>
          <a:xfrm>
            <a:off x="1432560" y="2286000"/>
            <a:ext cx="7406640" cy="1524000"/>
          </a:xfrm>
        </p:spPr>
        <p:txBody>
          <a:bodyPr>
            <a:normAutofit lnSpcReduction="10000"/>
          </a:bodyPr>
          <a:lstStyle/>
          <a:p>
            <a:r>
              <a:rPr lang="es-CO" noProof="0" dirty="0" smtClean="0"/>
              <a:t>Esta capacitación es para cualquier persona que toma decisiones médicas para niños bajo la custodia legal del Departamento de Servicios para la Familia y de Protección (DFPS) de Texas. Esto incluye: </a:t>
            </a:r>
          </a:p>
          <a:p>
            <a:endParaRPr lang="es-CO" noProof="0" dirty="0" smtClean="0"/>
          </a:p>
          <a:p>
            <a:endParaRPr lang="es-CO" noProof="0" dirty="0"/>
          </a:p>
        </p:txBody>
      </p:sp>
      <p:sp>
        <p:nvSpPr>
          <p:cNvPr id="5" name="Content Placeholder 2"/>
          <p:cNvSpPr txBox="1">
            <a:spLocks/>
          </p:cNvSpPr>
          <p:nvPr/>
        </p:nvSpPr>
        <p:spPr>
          <a:xfrm>
            <a:off x="1828800" y="3886200"/>
            <a:ext cx="6934200" cy="2819400"/>
          </a:xfrm>
          <a:prstGeom prst="rect">
            <a:avLst/>
          </a:prstGeom>
        </p:spPr>
        <p:txBody>
          <a:bodyPr tIns="0">
            <a:normAutofit fontScale="55000" lnSpcReduction="2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484632" indent="-457200">
              <a:buFont typeface="Arial" panose="020B0604020202020204" pitchFamily="34" charset="0"/>
              <a:buChar char="•"/>
            </a:pPr>
            <a:r>
              <a:rPr lang="en-US" dirty="0"/>
              <a:t>Padres temporales. </a:t>
            </a:r>
          </a:p>
          <a:p>
            <a:pPr marL="484632" indent="-457200">
              <a:buFont typeface="Arial" panose="020B0604020202020204" pitchFamily="34" charset="0"/>
              <a:buChar char="•"/>
            </a:pPr>
            <a:r>
              <a:rPr lang="en-US" dirty="0"/>
              <a:t>Administradores de casos para agencias de colocación de niños. </a:t>
            </a:r>
          </a:p>
          <a:p>
            <a:pPr marL="484632" indent="-457200">
              <a:buFont typeface="Arial" panose="020B0604020202020204" pitchFamily="34" charset="0"/>
              <a:buChar char="•"/>
            </a:pPr>
            <a:r>
              <a:rPr lang="en-US" dirty="0"/>
              <a:t>Personal profesional de refugios de emergencia. </a:t>
            </a:r>
          </a:p>
          <a:p>
            <a:pPr marL="484632" indent="-457200">
              <a:buFont typeface="Arial" panose="020B0604020202020204" pitchFamily="34" charset="0"/>
              <a:buChar char="•"/>
            </a:pPr>
            <a:r>
              <a:rPr lang="en-US" dirty="0"/>
              <a:t>Encargados en un entorno familiar (cuidadores que viven con el niño) de centros residenciales generales que solo prestan servicios de cuidado de niños. </a:t>
            </a:r>
          </a:p>
          <a:p>
            <a:pPr marL="484632" indent="-457200">
              <a:buFont typeface="Arial" panose="020B0604020202020204" pitchFamily="34" charset="0"/>
              <a:buChar char="•"/>
            </a:pPr>
            <a:r>
              <a:rPr lang="en-US" dirty="0"/>
              <a:t>Parientes y parientes cuidadores. </a:t>
            </a:r>
          </a:p>
          <a:p>
            <a:pPr marL="484632" indent="-457200">
              <a:buFont typeface="Arial" panose="020B0604020202020204" pitchFamily="34" charset="0"/>
              <a:buChar char="•"/>
            </a:pPr>
            <a:r>
              <a:rPr lang="en-US" dirty="0"/>
              <a:t>Jóvenes que toman sus propias decisiones médicas. </a:t>
            </a:r>
          </a:p>
          <a:p>
            <a:r>
              <a:rPr lang="en-US" i="1" dirty="0"/>
              <a:t>Todos los otorgantes de consentimiento médico tienen que completar la capacitación sobre el consentimiento médico. Toda la información y todos los requisitos aplican a los otorgantes de consentimiento médico primarios y suplentes</a:t>
            </a:r>
            <a:r>
              <a:rPr lang="en-US" dirty="0"/>
              <a:t>.</a:t>
            </a:r>
          </a:p>
          <a:p>
            <a:r>
              <a:rPr lang="en-US" dirty="0"/>
              <a:t/>
            </a:r>
            <a:br>
              <a:rPr lang="en-US" dirty="0"/>
            </a:br>
            <a:endParaRPr lang="en-US"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1</a:t>
            </a:fld>
            <a:endParaRPr lang="en-US" dirty="0"/>
          </a:p>
        </p:txBody>
      </p:sp>
    </p:spTree>
    <p:extLst>
      <p:ext uri="{BB962C8B-B14F-4D97-AF65-F5344CB8AC3E}">
        <p14:creationId xmlns:p14="http://schemas.microsoft.com/office/powerpoint/2010/main" val="218232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71602" y="5334000"/>
            <a:ext cx="7162798"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Más adelante se platicará sobre las intervenciones que no incluyen medicamentos. </a:t>
            </a:r>
          </a:p>
        </p:txBody>
      </p:sp>
      <p:sp>
        <p:nvSpPr>
          <p:cNvPr id="2" name="Title 1"/>
          <p:cNvSpPr>
            <a:spLocks noGrp="1"/>
          </p:cNvSpPr>
          <p:nvPr>
            <p:ph type="title"/>
          </p:nvPr>
        </p:nvSpPr>
        <p:spPr>
          <a:xfrm>
            <a:off x="1435608" y="457200"/>
            <a:ext cx="7498080" cy="1143000"/>
          </a:xfrm>
        </p:spPr>
        <p:txBody>
          <a:bodyPr>
            <a:normAutofit fontScale="90000"/>
          </a:bodyPr>
          <a:lstStyle/>
          <a:p>
            <a:r>
              <a:rPr lang="es-CO" noProof="0" dirty="0" smtClean="0"/>
              <a:t>Requisitos legales para los otorgantes de consentimiento médico</a:t>
            </a:r>
            <a:endParaRPr lang="es-CO" noProof="0" dirty="0"/>
          </a:p>
        </p:txBody>
      </p:sp>
      <p:sp>
        <p:nvSpPr>
          <p:cNvPr id="3" name="Content Placeholder 2"/>
          <p:cNvSpPr>
            <a:spLocks noGrp="1"/>
          </p:cNvSpPr>
          <p:nvPr>
            <p:ph idx="1"/>
          </p:nvPr>
        </p:nvSpPr>
        <p:spPr>
          <a:xfrm>
            <a:off x="1371599" y="1981200"/>
            <a:ext cx="7162800" cy="4419600"/>
          </a:xfrm>
        </p:spPr>
        <p:txBody>
          <a:bodyPr>
            <a:normAutofit fontScale="70000" lnSpcReduction="20000"/>
          </a:bodyPr>
          <a:lstStyle/>
          <a:p>
            <a:pPr marL="82296" indent="0">
              <a:buNone/>
            </a:pPr>
            <a:r>
              <a:rPr lang="es-CO" noProof="0" dirty="0" smtClean="0"/>
              <a:t>Las leyes de Texas exigen que los otorgantes de consentimiento médico reciban la siguiente capacitación: </a:t>
            </a:r>
          </a:p>
          <a:p>
            <a:r>
              <a:rPr lang="es-CO" noProof="0" dirty="0" smtClean="0"/>
              <a:t>Consentimiento informado y cómo obtener todos los tipos de atención médica para el niño. El otorgante de consentimiento médico también tiene que recibir capacitación específica para:</a:t>
            </a:r>
          </a:p>
          <a:p>
            <a:pPr lvl="1"/>
            <a:r>
              <a:rPr lang="es-CO" noProof="0" dirty="0" smtClean="0"/>
              <a:t>Tomar decisiones informadas con respecto a su consentimiento a medicamentos psicotrópicos. </a:t>
            </a:r>
          </a:p>
          <a:p>
            <a:pPr lvl="1"/>
            <a:r>
              <a:rPr lang="es-CO" noProof="0" dirty="0" smtClean="0"/>
              <a:t>Considerar intervenciones (opciones) que no incluyan medicamentos antes o en conjunto con los medicamentos psicotrópicos. </a:t>
            </a:r>
          </a:p>
          <a:p>
            <a:pPr lvl="1"/>
            <a:endParaRPr lang="es-CO" noProof="0" dirty="0" smtClean="0"/>
          </a:p>
          <a:p>
            <a:pPr marL="649224" lvl="2" indent="0">
              <a:buNone/>
            </a:pPr>
            <a:r>
              <a:rPr lang="es-CO" noProof="0" dirty="0" smtClean="0"/>
              <a:t/>
            </a:r>
            <a:br>
              <a:rPr lang="es-CO" noProof="0" dirty="0" smtClean="0"/>
            </a:br>
            <a:endParaRPr lang="es-CO" noProof="0" dirty="0" smtClean="0">
              <a:solidFill>
                <a:schemeClr val="bg1"/>
              </a:solidFill>
            </a:endParaRPr>
          </a:p>
        </p:txBody>
      </p:sp>
      <p:sp>
        <p:nvSpPr>
          <p:cNvPr id="5" name="Content Placeholder 2"/>
          <p:cNvSpPr txBox="1">
            <a:spLocks/>
          </p:cNvSpPr>
          <p:nvPr/>
        </p:nvSpPr>
        <p:spPr>
          <a:xfrm>
            <a:off x="1371601" y="3657600"/>
            <a:ext cx="4419599" cy="2971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a:p>
        </p:txBody>
      </p:sp>
      <p:sp>
        <p:nvSpPr>
          <p:cNvPr id="4" name="Slide Number Placeholder 3"/>
          <p:cNvSpPr>
            <a:spLocks noGrp="1"/>
          </p:cNvSpPr>
          <p:nvPr>
            <p:ph type="sldNum" sz="quarter" idx="12"/>
          </p:nvPr>
        </p:nvSpPr>
        <p:spPr/>
        <p:txBody>
          <a:bodyPr/>
          <a:lstStyle/>
          <a:p>
            <a:fld id="{E52EA701-A906-4536-802C-7FE25060F8AC}" type="slidenum">
              <a:rPr lang="en-US" smtClean="0"/>
              <a:t>10</a:t>
            </a:fld>
            <a:endParaRPr lang="en-US" dirty="0"/>
          </a:p>
        </p:txBody>
      </p:sp>
    </p:spTree>
    <p:extLst>
      <p:ext uri="{BB962C8B-B14F-4D97-AF65-F5344CB8AC3E}">
        <p14:creationId xmlns:p14="http://schemas.microsoft.com/office/powerpoint/2010/main" val="38115364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solidFill>
                  <a:schemeClr val="tx1"/>
                </a:solidFill>
              </a:rPr>
              <a:t>Preguntas para el otorgante de consentimiento médico</a:t>
            </a:r>
            <a:endParaRPr lang="es-CO" noProof="0" dirty="0">
              <a:solidFill>
                <a:schemeClr val="tx1"/>
              </a:solidFill>
            </a:endParaRPr>
          </a:p>
        </p:txBody>
      </p:sp>
      <p:sp>
        <p:nvSpPr>
          <p:cNvPr id="3" name="Content Placeholder 2"/>
          <p:cNvSpPr>
            <a:spLocks noGrp="1"/>
          </p:cNvSpPr>
          <p:nvPr>
            <p:ph idx="1"/>
          </p:nvPr>
        </p:nvSpPr>
        <p:spPr>
          <a:xfrm>
            <a:off x="1143000" y="1447800"/>
            <a:ext cx="7790688" cy="5410200"/>
          </a:xfrm>
        </p:spPr>
        <p:txBody>
          <a:bodyPr>
            <a:normAutofit fontScale="85000" lnSpcReduction="20000"/>
          </a:bodyPr>
          <a:lstStyle/>
          <a:p>
            <a:r>
              <a:rPr lang="es-CO" sz="2600" noProof="0" dirty="0" smtClean="0"/>
              <a:t>La capacitación sobre el consentimiento médico y otras capacitaciones específicas sobre los medicamentos psicotrópicos y la atención basada en el trauma proporcionan una gran cantidad de información al otorgante de consentimiento médico. </a:t>
            </a:r>
          </a:p>
          <a:p>
            <a:endParaRPr lang="es-CO" sz="1400" noProof="0" dirty="0" smtClean="0"/>
          </a:p>
          <a:p>
            <a:r>
              <a:rPr lang="es-CO" sz="2600" noProof="0" dirty="0" smtClean="0"/>
              <a:t>Los otorgantes de consentimiento médico también pueden hablar con el trabajador de casos de CPS del niño, el especialista en parientes cuidadores o la agencia de colocación de niños para recibir ayuda. </a:t>
            </a:r>
          </a:p>
          <a:p>
            <a:endParaRPr lang="es-CO" sz="1400" noProof="0" dirty="0" smtClean="0"/>
          </a:p>
          <a:p>
            <a:r>
              <a:rPr lang="es-CO" sz="2600" noProof="0" dirty="0" smtClean="0"/>
              <a:t>Para preguntas adicionales acerca del consentimiento médico, el DFPS ha creado un </a:t>
            </a:r>
            <a:r>
              <a:rPr lang="es-CO" sz="2600" b="1" noProof="0" dirty="0" smtClean="0"/>
              <a:t>buzón de preguntas sobre los otorgantes de consentimiento médico</a:t>
            </a:r>
            <a:r>
              <a:rPr lang="es-CO" sz="2600" noProof="0" dirty="0" smtClean="0"/>
              <a:t>: </a:t>
            </a:r>
          </a:p>
          <a:p>
            <a:pPr marL="82296" indent="0" algn="ctr">
              <a:buNone/>
            </a:pPr>
            <a:r>
              <a:rPr lang="es-CO" sz="2600" noProof="0" dirty="0" smtClean="0"/>
              <a:t>medical.consenter@dfps.state.tx.us </a:t>
            </a:r>
          </a:p>
          <a:p>
            <a:r>
              <a:rPr lang="es-CO" sz="2600" noProof="0" dirty="0" smtClean="0"/>
              <a:t>El personal de servicios médicos de CPS responderá a las preguntas enviadas al buzón de preguntas sobre los otorgantes de consentimiento médico.</a:t>
            </a:r>
          </a:p>
          <a:p>
            <a:pPr marL="82296" indent="0" algn="ctr">
              <a:buNone/>
            </a:pPr>
            <a:endParaRPr lang="es-CO" sz="2600" noProof="0" dirty="0" smtClean="0"/>
          </a:p>
          <a:p>
            <a:pPr marL="82296" indent="0">
              <a:buNone/>
            </a:pPr>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100</a:t>
            </a:fld>
            <a:endParaRPr lang="en-US" dirty="0"/>
          </a:p>
        </p:txBody>
      </p:sp>
    </p:spTree>
    <p:extLst>
      <p:ext uri="{BB962C8B-B14F-4D97-AF65-F5344CB8AC3E}">
        <p14:creationId xmlns:p14="http://schemas.microsoft.com/office/powerpoint/2010/main" val="10211988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Referencias</a:t>
            </a:r>
            <a:endParaRPr lang="es-CO" noProof="0" dirty="0"/>
          </a:p>
        </p:txBody>
      </p:sp>
      <p:sp>
        <p:nvSpPr>
          <p:cNvPr id="3" name="Text Placeholder 2"/>
          <p:cNvSpPr>
            <a:spLocks noGrp="1"/>
          </p:cNvSpPr>
          <p:nvPr>
            <p:ph type="body" idx="1"/>
          </p:nvPr>
        </p:nvSpPr>
        <p:spPr/>
        <p:txBody>
          <a:bodyPr/>
          <a:lstStyle/>
          <a:p>
            <a:r>
              <a:rPr lang="es-CO" noProof="0" dirty="0" smtClean="0"/>
              <a:t>Sección 10</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101</a:t>
            </a:fld>
            <a:endParaRPr lang="en-US" dirty="0"/>
          </a:p>
        </p:txBody>
      </p:sp>
    </p:spTree>
    <p:extLst>
      <p:ext uri="{BB962C8B-B14F-4D97-AF65-F5344CB8AC3E}">
        <p14:creationId xmlns:p14="http://schemas.microsoft.com/office/powerpoint/2010/main" val="717951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Lista de documentos</a:t>
            </a:r>
            <a:endParaRPr lang="es-CO" noProof="0" dirty="0"/>
          </a:p>
        </p:txBody>
      </p:sp>
      <p:sp>
        <p:nvSpPr>
          <p:cNvPr id="3" name="Content Placeholder 2"/>
          <p:cNvSpPr>
            <a:spLocks noGrp="1"/>
          </p:cNvSpPr>
          <p:nvPr>
            <p:ph idx="1"/>
          </p:nvPr>
        </p:nvSpPr>
        <p:spPr>
          <a:xfrm>
            <a:off x="1435608" y="1447800"/>
            <a:ext cx="7498080" cy="5029200"/>
          </a:xfrm>
        </p:spPr>
        <p:txBody>
          <a:bodyPr>
            <a:normAutofit fontScale="62500" lnSpcReduction="20000"/>
          </a:bodyPr>
          <a:lstStyle/>
          <a:p>
            <a:r>
              <a:rPr lang="es-CO" noProof="0" dirty="0" smtClean="0"/>
              <a:t>Documento: ¿Cómo se escoge a un otorgante de consentimiento médico? y Resumen de las responsabilidades del otorgante de consentimiento médico </a:t>
            </a:r>
          </a:p>
          <a:p>
            <a:r>
              <a:rPr lang="es-CO" noProof="0" dirty="0" smtClean="0"/>
              <a:t>Documento: Pasos Sanos de Texas </a:t>
            </a:r>
          </a:p>
          <a:p>
            <a:r>
              <a:rPr lang="es-CO" noProof="0" dirty="0" smtClean="0"/>
              <a:t>Documento: Consentimiento informado y preguntas para el doctor</a:t>
            </a:r>
          </a:p>
          <a:p>
            <a:r>
              <a:rPr lang="es-CO" noProof="0" dirty="0" smtClean="0"/>
              <a:t>Forma 2759 </a:t>
            </a:r>
            <a:r>
              <a:rPr lang="es-CO" i="1" noProof="0" dirty="0" smtClean="0"/>
              <a:t>(</a:t>
            </a:r>
            <a:r>
              <a:rPr lang="es-CO" i="1" noProof="0" dirty="0" err="1" smtClean="0"/>
              <a:t>Acknowledgement</a:t>
            </a:r>
            <a:r>
              <a:rPr lang="es-CO" i="1" noProof="0" dirty="0" smtClean="0"/>
              <a:t> and Certificate of </a:t>
            </a:r>
            <a:r>
              <a:rPr lang="es-CO" i="1" noProof="0" dirty="0" err="1" smtClean="0"/>
              <a:t>Completion</a:t>
            </a:r>
            <a:r>
              <a:rPr lang="es-CO" i="1" noProof="0" dirty="0" smtClean="0"/>
              <a:t> of Medical </a:t>
            </a:r>
            <a:r>
              <a:rPr lang="es-CO" i="1" noProof="0" dirty="0" err="1" smtClean="0"/>
              <a:t>Consent</a:t>
            </a:r>
            <a:r>
              <a:rPr lang="es-CO" i="1" noProof="0" dirty="0" smtClean="0"/>
              <a:t> Training) </a:t>
            </a:r>
          </a:p>
          <a:p>
            <a:r>
              <a:rPr lang="es-CO" i="1" noProof="0" dirty="0" smtClean="0"/>
              <a:t>Folleto: Decisiones sobre medicamentos psicotrópicos </a:t>
            </a:r>
          </a:p>
          <a:p>
            <a:r>
              <a:rPr lang="es-CO" noProof="0" dirty="0" smtClean="0"/>
              <a:t>Forma 2085-Bs, </a:t>
            </a:r>
            <a:r>
              <a:rPr lang="es-CO" i="1" noProof="0" dirty="0" smtClean="0"/>
              <a:t>Designación del otorgante de consentimiento médico</a:t>
            </a:r>
          </a:p>
          <a:p>
            <a:r>
              <a:rPr lang="es-CO" sz="2900" i="1" noProof="0" dirty="0" smtClean="0">
                <a:hlinkClick r:id="rId3"/>
              </a:rPr>
              <a:t>http://www.dfps.state.tx.us/Application/Forms/showFile.aspx?NAME=2085bs.doc</a:t>
            </a:r>
            <a:endParaRPr lang="es-CO" sz="2900" i="1" noProof="0" dirty="0" smtClean="0"/>
          </a:p>
          <a:p>
            <a:r>
              <a:rPr lang="es-CO" noProof="0" dirty="0" smtClean="0"/>
              <a:t>Forma 4526s, </a:t>
            </a:r>
            <a:r>
              <a:rPr lang="es-CO" i="1" noProof="0" dirty="0" smtClean="0"/>
              <a:t>Consentimiento para el tratamiento con medicamentos psicotrópicos</a:t>
            </a:r>
          </a:p>
          <a:p>
            <a:r>
              <a:rPr lang="es-CO" sz="2900" i="1" noProof="0" dirty="0" smtClean="0">
                <a:hlinkClick r:id="rId4"/>
              </a:rPr>
              <a:t>http://www.dfps.state.tx.us/application/Forms/showFile.aspx?NAME=K-905-4526.docx</a:t>
            </a:r>
            <a:endParaRPr lang="es-CO" sz="2900" i="1"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102</a:t>
            </a:fld>
            <a:endParaRPr lang="en-US" dirty="0"/>
          </a:p>
        </p:txBody>
      </p:sp>
    </p:spTree>
    <p:extLst>
      <p:ext uri="{BB962C8B-B14F-4D97-AF65-F5344CB8AC3E}">
        <p14:creationId xmlns:p14="http://schemas.microsoft.com/office/powerpoint/2010/main" val="12103495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Referencias</a:t>
            </a:r>
            <a:endParaRPr lang="es-CO" noProof="0" dirty="0"/>
          </a:p>
        </p:txBody>
      </p:sp>
      <p:sp>
        <p:nvSpPr>
          <p:cNvPr id="3" name="Content Placeholder 2"/>
          <p:cNvSpPr>
            <a:spLocks noGrp="1"/>
          </p:cNvSpPr>
          <p:nvPr>
            <p:ph idx="1"/>
          </p:nvPr>
        </p:nvSpPr>
        <p:spPr>
          <a:xfrm>
            <a:off x="1435608" y="1219200"/>
            <a:ext cx="7498080" cy="5410200"/>
          </a:xfrm>
        </p:spPr>
        <p:txBody>
          <a:bodyPr>
            <a:noAutofit/>
          </a:bodyPr>
          <a:lstStyle/>
          <a:p>
            <a:r>
              <a:rPr lang="es-CO" sz="2000" noProof="0" dirty="0" smtClean="0"/>
              <a:t>Capacitación sobre el consentimiento médico para cuidadores</a:t>
            </a:r>
            <a:br>
              <a:rPr lang="es-CO" sz="2000" noProof="0" dirty="0" smtClean="0"/>
            </a:br>
            <a:r>
              <a:rPr lang="es-CO" sz="1800" u="sng" noProof="0" dirty="0" smtClean="0">
                <a:hlinkClick r:id="rId3"/>
              </a:rPr>
              <a:t>http://www.dfps.state.tx.us/</a:t>
            </a:r>
            <a:r>
              <a:rPr lang="es-CO" sz="1800" u="sng" noProof="0" dirty="0" err="1" smtClean="0">
                <a:hlinkClick r:id="rId3"/>
              </a:rPr>
              <a:t>Espanol</a:t>
            </a:r>
            <a:r>
              <a:rPr lang="es-CO" sz="1800" u="sng" noProof="0" dirty="0" smtClean="0">
                <a:hlinkClick r:id="rId3"/>
              </a:rPr>
              <a:t>/</a:t>
            </a:r>
            <a:r>
              <a:rPr lang="es-CO" sz="1800" u="sng" noProof="0" dirty="0" err="1" smtClean="0">
                <a:hlinkClick r:id="rId3"/>
              </a:rPr>
              <a:t>Servicios_de_Protección_al_Menor</a:t>
            </a:r>
            <a:r>
              <a:rPr lang="es-CO" sz="1800" u="sng" noProof="0" dirty="0" smtClean="0">
                <a:hlinkClick r:id="rId3"/>
              </a:rPr>
              <a:t>/Medical_Consent_Training.asp</a:t>
            </a:r>
            <a:endParaRPr lang="es-CO" sz="1800" noProof="0" dirty="0" smtClean="0"/>
          </a:p>
          <a:p>
            <a:r>
              <a:rPr lang="es-CO" sz="2000" noProof="0" dirty="0" smtClean="0"/>
              <a:t>Enlace a la capacitación sobre la atención basada en el trauma</a:t>
            </a:r>
          </a:p>
          <a:p>
            <a:pPr marL="356616" lvl="1" indent="0">
              <a:buNone/>
            </a:pPr>
            <a:r>
              <a:rPr lang="es-CO" sz="1800" noProof="0" dirty="0" smtClean="0">
                <a:solidFill>
                  <a:schemeClr val="accent2"/>
                </a:solidFill>
              </a:rPr>
              <a:t>http://www.dfps.state.tx.us/Training/Trauma_Informed_Care/default.asp</a:t>
            </a:r>
          </a:p>
          <a:p>
            <a:r>
              <a:rPr lang="es-CO" sz="2000" noProof="0" dirty="0" smtClean="0"/>
              <a:t>Enlace a la capacitación sobre medicamentos psicotrópicos </a:t>
            </a:r>
          </a:p>
          <a:p>
            <a:pPr marL="356616" lvl="1" indent="0">
              <a:buNone/>
            </a:pPr>
            <a:r>
              <a:rPr lang="es-CO" sz="1800" noProof="0" dirty="0" smtClean="0">
                <a:solidFill>
                  <a:schemeClr val="accent2"/>
                </a:solidFill>
              </a:rPr>
              <a:t>http://www.dfps.state.tx.us/Training/Psychotropic_Medication/default.asp</a:t>
            </a:r>
          </a:p>
          <a:p>
            <a:r>
              <a:rPr lang="es-CO" sz="2000" noProof="0" dirty="0" smtClean="0"/>
              <a:t>Los parámetros de utilización de medicamentos psicotrópicos para niños bajo cuidado temporal en Texas se encuentran en el sitio web de servicios médicos del DFPS</a:t>
            </a:r>
          </a:p>
          <a:p>
            <a:pPr marL="356616" lvl="1" indent="0">
              <a:buNone/>
            </a:pPr>
            <a:r>
              <a:rPr lang="es-CO" sz="1800" noProof="0" dirty="0" smtClean="0">
                <a:solidFill>
                  <a:schemeClr val="accent2"/>
                </a:solidFill>
                <a:hlinkClick r:id="rId4"/>
              </a:rPr>
              <a:t>https://www.dfps.state.tx.us/Training/spanish_Psychotropic_Medication/begin.asp</a:t>
            </a:r>
            <a:endParaRPr lang="es-CO" sz="1800" noProof="0" dirty="0" smtClean="0">
              <a:solidFill>
                <a:schemeClr val="accent2"/>
              </a:solidFill>
            </a:endParaRPr>
          </a:p>
          <a:p>
            <a:r>
              <a:rPr lang="es-CO" sz="2000" noProof="0" dirty="0" smtClean="0"/>
              <a:t>Buzón de preguntas sobre otorgantes de consentimiento médico</a:t>
            </a:r>
          </a:p>
          <a:p>
            <a:pPr marL="402336" lvl="1" indent="0">
              <a:buNone/>
            </a:pPr>
            <a:r>
              <a:rPr lang="es-CO" sz="1800" noProof="0" dirty="0" smtClean="0">
                <a:solidFill>
                  <a:schemeClr val="accent2"/>
                </a:solidFill>
              </a:rPr>
              <a:t>medical.consenter@dfps.state.tx.us </a:t>
            </a:r>
            <a:endParaRPr lang="es-CO" sz="1800" noProof="0" dirty="0">
              <a:solidFill>
                <a:schemeClr val="accent2"/>
              </a:solidFill>
            </a:endParaRPr>
          </a:p>
        </p:txBody>
      </p:sp>
      <p:sp>
        <p:nvSpPr>
          <p:cNvPr id="4" name="Slide Number Placeholder 3"/>
          <p:cNvSpPr>
            <a:spLocks noGrp="1"/>
          </p:cNvSpPr>
          <p:nvPr>
            <p:ph type="sldNum" sz="quarter" idx="12"/>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12009500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868362"/>
          </a:xfrm>
        </p:spPr>
        <p:txBody>
          <a:bodyPr/>
          <a:lstStyle/>
          <a:p>
            <a:r>
              <a:rPr lang="es-CO" noProof="0" dirty="0" smtClean="0"/>
              <a:t>Referencias</a:t>
            </a:r>
            <a:endParaRPr lang="es-CO" noProof="0" dirty="0"/>
          </a:p>
        </p:txBody>
      </p:sp>
      <p:sp>
        <p:nvSpPr>
          <p:cNvPr id="3" name="Content Placeholder 2"/>
          <p:cNvSpPr>
            <a:spLocks noGrp="1"/>
          </p:cNvSpPr>
          <p:nvPr>
            <p:ph idx="1"/>
          </p:nvPr>
        </p:nvSpPr>
        <p:spPr>
          <a:xfrm>
            <a:off x="1435608" y="990600"/>
            <a:ext cx="7498080" cy="5334000"/>
          </a:xfrm>
        </p:spPr>
        <p:txBody>
          <a:bodyPr>
            <a:noAutofit/>
          </a:bodyPr>
          <a:lstStyle/>
          <a:p>
            <a:r>
              <a:rPr lang="es-CO" sz="2000" noProof="0" dirty="0" smtClean="0"/>
              <a:t>Enlace al calendario de exámenes médicos de Pasos Sanos de Texas</a:t>
            </a:r>
            <a:br>
              <a:rPr lang="es-CO" sz="2000" noProof="0" dirty="0" smtClean="0"/>
            </a:br>
            <a:r>
              <a:rPr lang="es-CO" sz="1800" noProof="0" dirty="0" smtClean="0">
                <a:solidFill>
                  <a:schemeClr val="accent2"/>
                </a:solidFill>
                <a:hlinkClick r:id="rId3"/>
              </a:rPr>
              <a:t>http://www.dshs.state.tx.us/thsteps/Pasos-Sanos-de-Tejas.shtm</a:t>
            </a:r>
            <a:endParaRPr lang="es-CO" sz="1800" noProof="0" dirty="0" smtClean="0">
              <a:solidFill>
                <a:schemeClr val="accent2"/>
              </a:solidFill>
            </a:endParaRPr>
          </a:p>
          <a:p>
            <a:r>
              <a:rPr lang="es-CO" sz="2000" noProof="0" dirty="0" smtClean="0"/>
              <a:t>Información que se encuentra en el sitio web de STAR </a:t>
            </a:r>
            <a:r>
              <a:rPr lang="es-CO" sz="2000" noProof="0" dirty="0" err="1" smtClean="0"/>
              <a:t>Health</a:t>
            </a:r>
            <a:r>
              <a:rPr lang="es-CO" sz="2000" noProof="0" dirty="0" smtClean="0"/>
              <a:t> de Superior</a:t>
            </a:r>
          </a:p>
          <a:p>
            <a:pPr marL="356616" lvl="1" indent="0">
              <a:buNone/>
            </a:pPr>
            <a:r>
              <a:rPr lang="es-CO" sz="1800" noProof="0" dirty="0" smtClean="0">
                <a:solidFill>
                  <a:schemeClr val="accent2"/>
                </a:solidFill>
                <a:hlinkClick r:id="rId4"/>
              </a:rPr>
              <a:t>http://www.fostercaretx.com/files/2011/08/IMHS-Provider-FC-Presentation-March-2010-Spanish.pdf</a:t>
            </a:r>
            <a:endParaRPr lang="es-CO" sz="1800" noProof="0" dirty="0" smtClean="0">
              <a:solidFill>
                <a:schemeClr val="accent2"/>
              </a:solidFill>
            </a:endParaRPr>
          </a:p>
          <a:p>
            <a:pPr lvl="1"/>
            <a:r>
              <a:rPr lang="es-CO" sz="1600" noProof="0" dirty="0" smtClean="0"/>
              <a:t>Revisión de la utilización de medicamentos psicotrópicos (PMUR), Preguntas frecuentes y el Manual para partes interesadas</a:t>
            </a:r>
          </a:p>
          <a:p>
            <a:pPr lvl="1"/>
            <a:r>
              <a:rPr lang="es-CO" sz="1600" noProof="0" dirty="0" smtClean="0"/>
              <a:t>Cómo acceder al Pasaporte de Salud</a:t>
            </a:r>
          </a:p>
          <a:p>
            <a:pPr lvl="1"/>
            <a:r>
              <a:rPr lang="es-CO" sz="1600" noProof="0" dirty="0" smtClean="0"/>
              <a:t>Capacitación del cuidador</a:t>
            </a:r>
          </a:p>
          <a:p>
            <a:pPr lvl="1"/>
            <a:r>
              <a:rPr lang="es-CO" sz="1600" noProof="0" dirty="0" smtClean="0"/>
              <a:t>Capacitación sobre el trauma para cuidadores o familias temporales</a:t>
            </a:r>
          </a:p>
          <a:p>
            <a:pPr lvl="1"/>
            <a:r>
              <a:rPr lang="es-CO" sz="1600" noProof="0" dirty="0" smtClean="0"/>
              <a:t>El material de capacitación de la red del Plan de Salud Superior utilizado también en esta capacitación se basa en “</a:t>
            </a:r>
            <a:r>
              <a:rPr lang="es-CO" sz="1600" noProof="0" dirty="0" err="1" smtClean="0"/>
              <a:t>Child</a:t>
            </a:r>
            <a:r>
              <a:rPr lang="es-CO" sz="1600" noProof="0" dirty="0" smtClean="0"/>
              <a:t> </a:t>
            </a:r>
            <a:r>
              <a:rPr lang="es-CO" sz="1600" noProof="0" dirty="0" err="1" smtClean="0"/>
              <a:t>Welfare</a:t>
            </a:r>
            <a:r>
              <a:rPr lang="es-CO" sz="1600" noProof="0" dirty="0" smtClean="0"/>
              <a:t> Trauma Training </a:t>
            </a:r>
            <a:r>
              <a:rPr lang="es-CO" sz="1600" noProof="0" dirty="0" err="1" smtClean="0"/>
              <a:t>Toolkit</a:t>
            </a:r>
            <a:r>
              <a:rPr lang="es-CO" sz="1600" noProof="0" dirty="0" smtClean="0"/>
              <a:t>” y otros documentos en Internet escritos por la </a:t>
            </a:r>
            <a:r>
              <a:rPr lang="es-CO" sz="1600" noProof="0" dirty="0" err="1" smtClean="0"/>
              <a:t>National</a:t>
            </a:r>
            <a:r>
              <a:rPr lang="es-CO" sz="1600" noProof="0" dirty="0" smtClean="0"/>
              <a:t> </a:t>
            </a:r>
            <a:r>
              <a:rPr lang="es-CO" sz="1600" noProof="0" dirty="0" err="1" smtClean="0"/>
              <a:t>Child</a:t>
            </a:r>
            <a:r>
              <a:rPr lang="es-CO" sz="1600" noProof="0" dirty="0" smtClean="0"/>
              <a:t> </a:t>
            </a:r>
            <a:r>
              <a:rPr lang="es-CO" sz="1600" noProof="0" dirty="0" err="1" smtClean="0"/>
              <a:t>Traumatic</a:t>
            </a:r>
            <a:r>
              <a:rPr lang="es-CO" sz="1600" noProof="0" dirty="0" smtClean="0"/>
              <a:t> Stress Network en </a:t>
            </a:r>
            <a:r>
              <a:rPr lang="es-CO" sz="1600" noProof="0" dirty="0" smtClean="0">
                <a:hlinkClick r:id="rId5"/>
              </a:rPr>
              <a:t>http://www.nctsn.org</a:t>
            </a:r>
            <a:r>
              <a:rPr lang="es-CO" sz="1600" noProof="0" dirty="0" smtClean="0"/>
              <a:t>.</a:t>
            </a:r>
            <a:endParaRPr lang="es-CO" sz="16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104</a:t>
            </a:fld>
            <a:endParaRPr lang="en-US" dirty="0"/>
          </a:p>
        </p:txBody>
      </p:sp>
    </p:spTree>
    <p:extLst>
      <p:ext uri="{BB962C8B-B14F-4D97-AF65-F5344CB8AC3E}">
        <p14:creationId xmlns:p14="http://schemas.microsoft.com/office/powerpoint/2010/main" val="30565435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868362"/>
          </a:xfrm>
        </p:spPr>
        <p:txBody>
          <a:bodyPr/>
          <a:lstStyle/>
          <a:p>
            <a:r>
              <a:rPr lang="es-CO" noProof="0" dirty="0" smtClean="0"/>
              <a:t>Referencias</a:t>
            </a:r>
            <a:endParaRPr lang="es-CO" noProof="0" dirty="0"/>
          </a:p>
        </p:txBody>
      </p:sp>
      <p:sp>
        <p:nvSpPr>
          <p:cNvPr id="3" name="Content Placeholder 2"/>
          <p:cNvSpPr>
            <a:spLocks noGrp="1"/>
          </p:cNvSpPr>
          <p:nvPr>
            <p:ph idx="1"/>
          </p:nvPr>
        </p:nvSpPr>
        <p:spPr>
          <a:xfrm>
            <a:off x="1435608" y="838200"/>
            <a:ext cx="7498080" cy="5638800"/>
          </a:xfrm>
        </p:spPr>
        <p:txBody>
          <a:bodyPr>
            <a:noAutofit/>
          </a:bodyPr>
          <a:lstStyle/>
          <a:p>
            <a:r>
              <a:rPr lang="es-CO" sz="1800" noProof="0" dirty="0" smtClean="0"/>
              <a:t>Enlace a información sobre el uso de un medicamento, efectos secundarios y otra información útil en lenguaje claro </a:t>
            </a:r>
          </a:p>
          <a:p>
            <a:pPr lvl="1"/>
            <a:r>
              <a:rPr lang="es-CO" sz="1400" noProof="0" dirty="0" err="1" smtClean="0"/>
              <a:t>National</a:t>
            </a:r>
            <a:r>
              <a:rPr lang="es-CO" sz="1400" noProof="0" dirty="0" smtClean="0"/>
              <a:t> </a:t>
            </a:r>
            <a:r>
              <a:rPr lang="es-CO" sz="1400" noProof="0" dirty="0" err="1" smtClean="0"/>
              <a:t>Institute</a:t>
            </a:r>
            <a:r>
              <a:rPr lang="es-CO" sz="1400" noProof="0" dirty="0" smtClean="0"/>
              <a:t> of Mental </a:t>
            </a:r>
            <a:r>
              <a:rPr lang="es-CO" sz="1400" noProof="0" dirty="0" err="1" smtClean="0"/>
              <a:t>Health</a:t>
            </a:r>
            <a:r>
              <a:rPr lang="es-CO" sz="1400" noProof="0" dirty="0" smtClean="0"/>
              <a:t> </a:t>
            </a:r>
          </a:p>
          <a:p>
            <a:pPr marL="603504" lvl="2" indent="0">
              <a:buNone/>
            </a:pPr>
            <a:r>
              <a:rPr lang="es-CO" sz="1400" noProof="0" dirty="0" smtClean="0">
                <a:solidFill>
                  <a:schemeClr val="accent2"/>
                </a:solidFill>
              </a:rPr>
              <a:t> http://www.nimh.nih.gov/health/publications/mental-health-medications/index.shtml</a:t>
            </a:r>
          </a:p>
          <a:p>
            <a:pPr lvl="1"/>
            <a:r>
              <a:rPr lang="es-CO" sz="1400" noProof="0" dirty="0" err="1" smtClean="0"/>
              <a:t>WebMD</a:t>
            </a:r>
            <a:endParaRPr lang="es-CO" sz="1400" noProof="0" dirty="0" smtClean="0"/>
          </a:p>
          <a:p>
            <a:pPr lvl="1"/>
            <a:r>
              <a:rPr lang="es-CO" sz="1400" noProof="0" dirty="0" smtClean="0">
                <a:hlinkClick r:id="rId3"/>
              </a:rPr>
              <a:t>http://www.webmd.com/</a:t>
            </a:r>
            <a:endParaRPr lang="es-CO" sz="1400" noProof="0" dirty="0" smtClean="0"/>
          </a:p>
          <a:p>
            <a:r>
              <a:rPr lang="es-CO" sz="1800" noProof="0" dirty="0" smtClean="0"/>
              <a:t>Sitio web de Texas </a:t>
            </a:r>
            <a:r>
              <a:rPr lang="es-CO" sz="1800" noProof="0" dirty="0" err="1" smtClean="0"/>
              <a:t>Youth</a:t>
            </a:r>
            <a:r>
              <a:rPr lang="es-CO" sz="1800" noProof="0" dirty="0" smtClean="0"/>
              <a:t> </a:t>
            </a:r>
            <a:r>
              <a:rPr lang="es-CO" sz="1800" noProof="0" dirty="0" err="1" smtClean="0"/>
              <a:t>Connection</a:t>
            </a:r>
            <a:endParaRPr lang="es-CO" sz="1800" noProof="0" dirty="0" smtClean="0"/>
          </a:p>
          <a:p>
            <a:pPr marL="356616" lvl="1" indent="0">
              <a:buNone/>
            </a:pPr>
            <a:r>
              <a:rPr lang="es-CO" sz="1400" noProof="0" dirty="0" smtClean="0">
                <a:hlinkClick r:id="rId4"/>
              </a:rPr>
              <a:t>http://www.dfps.state.tx.us/txyouth/</a:t>
            </a:r>
            <a:endParaRPr lang="es-CO" sz="1400" noProof="0" dirty="0" smtClean="0"/>
          </a:p>
          <a:p>
            <a:r>
              <a:rPr lang="es-CO" sz="1800" noProof="0" dirty="0" smtClean="0"/>
              <a:t>Enlace a </a:t>
            </a:r>
            <a:r>
              <a:rPr lang="es-CO" sz="1800" i="1" noProof="0" dirty="0" smtClean="0"/>
              <a:t>Cómo tomar decisiones saludables: Una guía sobre medicamentos psicotrópicos para jóvenes bajo cuidado temporal</a:t>
            </a:r>
          </a:p>
          <a:p>
            <a:pPr marL="356616" lvl="1" indent="0">
              <a:buNone/>
            </a:pPr>
            <a:r>
              <a:rPr lang="es-CO" sz="1400" noProof="0" dirty="0" smtClean="0">
                <a:hlinkClick r:id="rId5"/>
              </a:rPr>
              <a:t>http://www.nrcyd.ou.edu/psych-med-youth-guide</a:t>
            </a:r>
            <a:endParaRPr lang="es-CO" sz="1400" noProof="0" dirty="0" smtClean="0"/>
          </a:p>
          <a:p>
            <a:r>
              <a:rPr lang="es-CO" sz="1800" noProof="0" dirty="0" smtClean="0"/>
              <a:t>Sitio web de servicios médicos del DFPS: Asistencia médica y recursos</a:t>
            </a:r>
          </a:p>
          <a:p>
            <a:pPr marL="82296" indent="0" algn="ctr">
              <a:buNone/>
            </a:pPr>
            <a:r>
              <a:rPr lang="es-CO" sz="1400" noProof="0" dirty="0" smtClean="0">
                <a:hlinkClick r:id="rId6"/>
              </a:rPr>
              <a:t>http://www.dfps.state.tx.us/Espanol/Servicios_de_Protecci%C3%B3n_al_Menor/Medical_Resources.asp</a:t>
            </a:r>
            <a:endParaRPr lang="es-CO" sz="1400" noProof="0" dirty="0" smtClean="0"/>
          </a:p>
          <a:p>
            <a:pPr lvl="1"/>
            <a:r>
              <a:rPr lang="es-CO" sz="1600" noProof="0" dirty="0" smtClean="0"/>
              <a:t>También incluye información para los jóvenes, como servicios de transición para la vida adulta </a:t>
            </a:r>
          </a:p>
          <a:p>
            <a:pPr lvl="1"/>
            <a:r>
              <a:rPr lang="es-CO" sz="1600" noProof="0" dirty="0" smtClean="0"/>
              <a:t>Guía rápida a STAR Health para cuidadores:  English/Español</a:t>
            </a:r>
            <a:br>
              <a:rPr lang="es-CO" sz="1600" noProof="0" dirty="0" smtClean="0"/>
            </a:br>
            <a:r>
              <a:rPr lang="es-CO" sz="1400" noProof="0" dirty="0" smtClean="0">
                <a:solidFill>
                  <a:schemeClr val="accent2"/>
                </a:solidFill>
                <a:hlinkClick r:id="rId7"/>
              </a:rPr>
              <a:t>http://</a:t>
            </a:r>
            <a:r>
              <a:rPr lang="es-CO" sz="1400" noProof="0" dirty="0" smtClean="0">
                <a:solidFill>
                  <a:schemeClr val="accent2"/>
                </a:solidFill>
                <a:hlinkClick r:id="rId7"/>
              </a:rPr>
              <a:t>www.dfps.state.tx.us/Child_Protection/Medical_Services</a:t>
            </a:r>
            <a:r>
              <a:rPr lang="es-CO" sz="1400" noProof="0" dirty="0" smtClean="0">
                <a:solidFill>
                  <a:schemeClr val="accent2"/>
                </a:solidFill>
              </a:rPr>
              <a:t> </a:t>
            </a:r>
            <a:endParaRPr lang="es-CO" sz="1400" noProof="0" dirty="0" smtClean="0">
              <a:solidFill>
                <a:schemeClr val="accent2"/>
              </a:solidFill>
            </a:endParaRPr>
          </a:p>
          <a:p>
            <a:pPr marL="356616" lvl="1" indent="0">
              <a:buNone/>
            </a:pPr>
            <a:r>
              <a:rPr lang="es-CO" sz="1600" noProof="0" dirty="0" smtClean="0">
                <a:solidFill>
                  <a:schemeClr val="accent2"/>
                </a:solidFill>
              </a:rPr>
              <a:t>*Las instrucciones de inscripción para el Pasaporte de Salud se encuentran en la Guía rápida para cuidadores</a:t>
            </a:r>
          </a:p>
          <a:p>
            <a:endParaRPr lang="es-CO" sz="1200" noProof="0" dirty="0">
              <a:solidFill>
                <a:schemeClr val="accent2"/>
              </a:solidFill>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105</a:t>
            </a:fld>
            <a:endParaRPr lang="en-US" dirty="0"/>
          </a:p>
        </p:txBody>
      </p:sp>
    </p:spTree>
    <p:extLst>
      <p:ext uri="{BB962C8B-B14F-4D97-AF65-F5344CB8AC3E}">
        <p14:creationId xmlns:p14="http://schemas.microsoft.com/office/powerpoint/2010/main" val="3818945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¿Quién es el otorgante de consentimiento médico?</a:t>
            </a:r>
            <a:endParaRPr lang="es-CO" noProof="0" dirty="0"/>
          </a:p>
        </p:txBody>
      </p:sp>
      <p:sp>
        <p:nvSpPr>
          <p:cNvPr id="3" name="Content Placeholder 2"/>
          <p:cNvSpPr>
            <a:spLocks noGrp="1"/>
          </p:cNvSpPr>
          <p:nvPr>
            <p:ph idx="1"/>
          </p:nvPr>
        </p:nvSpPr>
        <p:spPr>
          <a:xfrm>
            <a:off x="3074582" y="1447800"/>
            <a:ext cx="5536018" cy="5181600"/>
          </a:xfrm>
        </p:spPr>
        <p:txBody>
          <a:bodyPr>
            <a:normAutofit fontScale="92500" lnSpcReduction="20000"/>
          </a:bodyPr>
          <a:lstStyle/>
          <a:p>
            <a:pPr marL="82296" indent="0">
              <a:buNone/>
            </a:pPr>
            <a:r>
              <a:rPr lang="es-CO" noProof="0" dirty="0" smtClean="0"/>
              <a:t>•El otorgante de consentimiento médico es la persona que el DFPS o la corte nombra para tomar decisiones sobre la atención médica para un niño bajo la custodia del DFPS.</a:t>
            </a:r>
          </a:p>
          <a:p>
            <a:pPr marL="82296" indent="0">
              <a:buNone/>
            </a:pPr>
            <a:r>
              <a:rPr lang="es-CO" noProof="0" dirty="0" smtClean="0"/>
              <a:t>•El otorgante de consentimiento médico es la persona que decide aprobar o no la atención médica, dental, de los ojos y la atención de salud mental y abuso de sustancias para los niños bajo la custodia del DFPS.</a:t>
            </a:r>
          </a:p>
          <a:p>
            <a:pPr marL="82296" indent="0">
              <a:buNone/>
            </a:pPr>
            <a:endParaRPr lang="es-CO" noProof="0" dirty="0" smtClean="0"/>
          </a:p>
          <a:p>
            <a:pPr marL="82296" indent="0">
              <a:buNone/>
            </a:pPr>
            <a:endParaRPr lang="es-CO" noProof="0" dirty="0" smtClean="0"/>
          </a:p>
          <a:p>
            <a:pPr marL="82296" indent="0">
              <a:buNone/>
            </a:pPr>
            <a:endParaRPr lang="es-CO" noProof="0" dirty="0"/>
          </a:p>
        </p:txBody>
      </p:sp>
      <p:pic>
        <p:nvPicPr>
          <p:cNvPr id="5" name="Picture 6" descr="C:\Documents and Settings\bakerpa\Local Settings\Temporary Internet Files\Content.IE5\0DUR81MF\MP9004311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0"/>
            <a:ext cx="2432000" cy="2438400"/>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11</a:t>
            </a:fld>
            <a:endParaRPr lang="en-US" dirty="0"/>
          </a:p>
        </p:txBody>
      </p:sp>
    </p:spTree>
    <p:extLst>
      <p:ext uri="{BB962C8B-B14F-4D97-AF65-F5344CB8AC3E}">
        <p14:creationId xmlns:p14="http://schemas.microsoft.com/office/powerpoint/2010/main" val="16651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¿Qué es el consentimiento médico?</a:t>
            </a:r>
            <a:endParaRPr lang="es-CO" noProof="0" dirty="0"/>
          </a:p>
        </p:txBody>
      </p:sp>
      <p:sp>
        <p:nvSpPr>
          <p:cNvPr id="3" name="Content Placeholder 2"/>
          <p:cNvSpPr>
            <a:spLocks noGrp="1"/>
          </p:cNvSpPr>
          <p:nvPr>
            <p:ph idx="1"/>
          </p:nvPr>
        </p:nvSpPr>
        <p:spPr/>
        <p:txBody>
          <a:bodyPr>
            <a:normAutofit/>
          </a:bodyPr>
          <a:lstStyle/>
          <a:p>
            <a:r>
              <a:rPr lang="es-CO" b="1" noProof="0" dirty="0" smtClean="0"/>
              <a:t>Consentimiento médico </a:t>
            </a:r>
            <a:r>
              <a:rPr lang="es-CO" noProof="0" dirty="0" smtClean="0"/>
              <a:t>significa tomar una decisión sobre si autoriza o no una prueba médica, un tratamiento, un procedimiento o un medicamento recetado.</a:t>
            </a:r>
          </a:p>
          <a:p>
            <a:endParaRPr lang="es-CO" noProof="0" dirty="0" smtClean="0"/>
          </a:p>
          <a:p>
            <a:pPr>
              <a:buFont typeface="Wingdings" pitchFamily="2" charset="2"/>
              <a:buChar char="q"/>
            </a:pP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12</a:t>
            </a:fld>
            <a:endParaRPr lang="en-US" dirty="0"/>
          </a:p>
        </p:txBody>
      </p:sp>
    </p:spTree>
    <p:extLst>
      <p:ext uri="{BB962C8B-B14F-4D97-AF65-F5344CB8AC3E}">
        <p14:creationId xmlns:p14="http://schemas.microsoft.com/office/powerpoint/2010/main" val="291325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¿Qué es el consentimiento informado?</a:t>
            </a:r>
            <a:endParaRPr lang="es-CO" noProof="0" dirty="0"/>
          </a:p>
        </p:txBody>
      </p:sp>
      <p:sp>
        <p:nvSpPr>
          <p:cNvPr id="3" name="Content Placeholder 2"/>
          <p:cNvSpPr>
            <a:spLocks noGrp="1"/>
          </p:cNvSpPr>
          <p:nvPr>
            <p:ph idx="1"/>
          </p:nvPr>
        </p:nvSpPr>
        <p:spPr>
          <a:xfrm>
            <a:off x="1435608" y="1676400"/>
            <a:ext cx="7498080" cy="4800600"/>
          </a:xfrm>
        </p:spPr>
        <p:txBody>
          <a:bodyPr>
            <a:normAutofit/>
          </a:bodyPr>
          <a:lstStyle/>
          <a:p>
            <a:r>
              <a:rPr lang="es-CO" b="1" noProof="0" dirty="0" smtClean="0"/>
              <a:t>Consentimiento informado </a:t>
            </a:r>
            <a:r>
              <a:rPr lang="es-CO" noProof="0" dirty="0" smtClean="0"/>
              <a:t>significa tener información completa (riesgos, efectos secundarios, etc.) sobre la atención médica propuesta antes de tomar una decisión.</a:t>
            </a:r>
          </a:p>
          <a:p>
            <a:endParaRPr lang="es-CO" noProof="0" dirty="0" smtClean="0"/>
          </a:p>
          <a:p>
            <a:pPr>
              <a:buFont typeface="Wingdings" pitchFamily="2" charset="2"/>
              <a:buChar char="q"/>
            </a:pP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13</a:t>
            </a:fld>
            <a:endParaRPr lang="en-US" dirty="0"/>
          </a:p>
        </p:txBody>
      </p:sp>
    </p:spTree>
    <p:extLst>
      <p:ext uri="{BB962C8B-B14F-4D97-AF65-F5344CB8AC3E}">
        <p14:creationId xmlns:p14="http://schemas.microsoft.com/office/powerpoint/2010/main" val="153632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708392" cy="1143000"/>
          </a:xfrm>
        </p:spPr>
        <p:txBody>
          <a:bodyPr>
            <a:normAutofit fontScale="90000"/>
          </a:bodyPr>
          <a:lstStyle/>
          <a:p>
            <a:r>
              <a:rPr lang="es-CO" noProof="0" dirty="0" smtClean="0">
                <a:solidFill>
                  <a:schemeClr val="tx1"/>
                </a:solidFill>
              </a:rPr>
              <a:t>Cómo tomar una decisión informada</a:t>
            </a:r>
            <a:endParaRPr lang="es-CO" noProof="0" dirty="0">
              <a:solidFill>
                <a:schemeClr val="tx1"/>
              </a:solidFill>
            </a:endParaRPr>
          </a:p>
        </p:txBody>
      </p:sp>
      <p:sp>
        <p:nvSpPr>
          <p:cNvPr id="3" name="Content Placeholder 2"/>
          <p:cNvSpPr>
            <a:spLocks noGrp="1"/>
          </p:cNvSpPr>
          <p:nvPr>
            <p:ph idx="1"/>
          </p:nvPr>
        </p:nvSpPr>
        <p:spPr>
          <a:xfrm>
            <a:off x="1295400" y="1600200"/>
            <a:ext cx="7632192" cy="4800600"/>
          </a:xfrm>
        </p:spPr>
        <p:txBody>
          <a:bodyPr>
            <a:normAutofit fontScale="92500" lnSpcReduction="10000"/>
          </a:bodyPr>
          <a:lstStyle/>
          <a:p>
            <a:pPr marL="82296" indent="0">
              <a:buNone/>
            </a:pPr>
            <a:r>
              <a:rPr lang="es-CO" noProof="0" dirty="0" smtClean="0"/>
              <a:t>Antes de que usted (el otorgante de consentimiento médico) dé permiso al proveedor médico para el tratamiento o los servicios, tiene que entender:</a:t>
            </a:r>
            <a:br>
              <a:rPr lang="es-CO" noProof="0" dirty="0" smtClean="0"/>
            </a:br>
            <a:endParaRPr lang="es-CO" noProof="0" dirty="0" smtClean="0"/>
          </a:p>
          <a:p>
            <a:r>
              <a:rPr lang="es-CO" noProof="0" dirty="0" smtClean="0"/>
              <a:t>Los síntomas y el diagnóstico médico del niño</a:t>
            </a:r>
          </a:p>
          <a:p>
            <a:r>
              <a:rPr lang="es-CO" noProof="0" dirty="0" smtClean="0"/>
              <a:t>Cómo ayudará el tratamiento</a:t>
            </a:r>
          </a:p>
          <a:p>
            <a:r>
              <a:rPr lang="es-CO" noProof="0" dirty="0" smtClean="0"/>
              <a:t>Qué pasaría si el tratamiento no se hace</a:t>
            </a:r>
          </a:p>
          <a:p>
            <a:r>
              <a:rPr lang="es-CO" noProof="0" dirty="0" smtClean="0"/>
              <a:t>Efectos secundarios o riesgos como consecuencia del tratamiento</a:t>
            </a:r>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14</a:t>
            </a:fld>
            <a:endParaRPr lang="en-US" dirty="0"/>
          </a:p>
        </p:txBody>
      </p:sp>
    </p:spTree>
    <p:extLst>
      <p:ext uri="{BB962C8B-B14F-4D97-AF65-F5344CB8AC3E}">
        <p14:creationId xmlns:p14="http://schemas.microsoft.com/office/powerpoint/2010/main" val="14431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solidFill>
                  <a:schemeClr val="tx1"/>
                </a:solidFill>
              </a:rPr>
              <a:t>Decisión informada sobre medicamentos psicotrópicos</a:t>
            </a:r>
            <a:endParaRPr lang="es-CO" noProof="0" dirty="0">
              <a:solidFill>
                <a:schemeClr val="tx1"/>
              </a:solidFill>
            </a:endParaRPr>
          </a:p>
        </p:txBody>
      </p:sp>
      <p:sp>
        <p:nvSpPr>
          <p:cNvPr id="3" name="Content Placeholder 2"/>
          <p:cNvSpPr>
            <a:spLocks noGrp="1"/>
          </p:cNvSpPr>
          <p:nvPr>
            <p:ph idx="1"/>
          </p:nvPr>
        </p:nvSpPr>
        <p:spPr>
          <a:xfrm>
            <a:off x="1371600" y="1752600"/>
            <a:ext cx="7696200" cy="4495800"/>
          </a:xfrm>
        </p:spPr>
        <p:txBody>
          <a:bodyPr>
            <a:normAutofit fontScale="92500" lnSpcReduction="20000"/>
          </a:bodyPr>
          <a:lstStyle/>
          <a:p>
            <a:pPr marL="82296" indent="0">
              <a:buNone/>
            </a:pPr>
            <a:r>
              <a:rPr lang="es-CO" noProof="0" dirty="0" smtClean="0"/>
              <a:t>Antes de tomar una decisión sobre medicamentos psicotrópicos, también debe comprender:</a:t>
            </a:r>
            <a:br>
              <a:rPr lang="es-CO" noProof="0" dirty="0" smtClean="0"/>
            </a:br>
            <a:endParaRPr lang="es-CO" noProof="0" dirty="0" smtClean="0"/>
          </a:p>
          <a:p>
            <a:r>
              <a:rPr lang="es-CO" noProof="0" dirty="0" smtClean="0"/>
              <a:t>Otras opciones que no usen medicamentos psicotrópicos.</a:t>
            </a:r>
          </a:p>
          <a:p>
            <a:r>
              <a:rPr lang="es-CO" noProof="0" dirty="0" smtClean="0"/>
              <a:t>Por qué el doctor recomienda el tratamiento o los medicamentos.</a:t>
            </a:r>
          </a:p>
          <a:p>
            <a:r>
              <a:rPr lang="es-CO" noProof="0" dirty="0" smtClean="0"/>
              <a:t>Los riesgos y beneficios del medicamento.</a:t>
            </a:r>
          </a:p>
          <a:p>
            <a:r>
              <a:rPr lang="es-CO" noProof="0" dirty="0" smtClean="0"/>
              <a:t>Cualquier efecto secundario del tratamiento.</a:t>
            </a:r>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15</a:t>
            </a:fld>
            <a:endParaRPr lang="en-US" dirty="0"/>
          </a:p>
        </p:txBody>
      </p:sp>
    </p:spTree>
    <p:extLst>
      <p:ext uri="{BB962C8B-B14F-4D97-AF65-F5344CB8AC3E}">
        <p14:creationId xmlns:p14="http://schemas.microsoft.com/office/powerpoint/2010/main" val="233022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2133600"/>
            <a:ext cx="16002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 corte autoriza al otorgante de consentimiento médico</a:t>
            </a:r>
          </a:p>
        </p:txBody>
      </p:sp>
      <p:sp>
        <p:nvSpPr>
          <p:cNvPr id="4" name="Rounded Rectangle 3"/>
          <p:cNvSpPr/>
          <p:nvPr/>
        </p:nvSpPr>
        <p:spPr>
          <a:xfrm>
            <a:off x="3048000" y="2209800"/>
            <a:ext cx="1447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 corte autoriza al DFPS</a:t>
            </a:r>
            <a:endParaRPr lang="en-US" dirty="0"/>
          </a:p>
        </p:txBody>
      </p:sp>
      <p:sp>
        <p:nvSpPr>
          <p:cNvPr id="5" name="Rounded Rectangle 4"/>
          <p:cNvSpPr/>
          <p:nvPr/>
        </p:nvSpPr>
        <p:spPr>
          <a:xfrm>
            <a:off x="3048000" y="3581400"/>
            <a:ext cx="1685806" cy="1447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Se nombra a una persona en la orden de la corte</a:t>
            </a:r>
            <a:endParaRPr lang="en-US" dirty="0"/>
          </a:p>
        </p:txBody>
      </p:sp>
      <p:sp>
        <p:nvSpPr>
          <p:cNvPr id="6" name="Rounded Rectangle 5"/>
          <p:cNvSpPr/>
          <p:nvPr/>
        </p:nvSpPr>
        <p:spPr>
          <a:xfrm>
            <a:off x="4800600" y="2133601"/>
            <a:ext cx="1722438"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El DFPS asigna al otorgante de consentimiento médico</a:t>
            </a:r>
            <a:endParaRPr lang="en-US" sz="1700" dirty="0"/>
          </a:p>
        </p:txBody>
      </p:sp>
      <p:sp>
        <p:nvSpPr>
          <p:cNvPr id="10" name="Right Arrow 9"/>
          <p:cNvSpPr/>
          <p:nvPr/>
        </p:nvSpPr>
        <p:spPr>
          <a:xfrm>
            <a:off x="2667000" y="2819400"/>
            <a:ext cx="304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4495800" y="2857138"/>
            <a:ext cx="275844" cy="267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2667000" y="4343400"/>
            <a:ext cx="278642" cy="286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6553200" y="1752600"/>
            <a:ext cx="2468563" cy="3276599"/>
            <a:chOff x="5684837" y="627308"/>
            <a:chExt cx="2468563" cy="2134978"/>
          </a:xfrm>
        </p:grpSpPr>
        <p:sp>
          <p:nvSpPr>
            <p:cNvPr id="7" name="Rounded Rectangle 6"/>
            <p:cNvSpPr/>
            <p:nvPr/>
          </p:nvSpPr>
          <p:spPr>
            <a:xfrm>
              <a:off x="6019800" y="627308"/>
              <a:ext cx="2133600" cy="350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Empleado del DFPS</a:t>
              </a:r>
              <a:endParaRPr lang="en-US" dirty="0"/>
            </a:p>
          </p:txBody>
        </p:sp>
        <p:sp>
          <p:nvSpPr>
            <p:cNvPr id="8" name="Rounded Rectangle 7"/>
            <p:cNvSpPr/>
            <p:nvPr/>
          </p:nvSpPr>
          <p:spPr>
            <a:xfrm>
              <a:off x="6019800" y="1095248"/>
              <a:ext cx="2133600" cy="87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Cuidador que vive con el niño, empleado profesional del refugio de emergencia</a:t>
              </a:r>
              <a:endParaRPr lang="en-US" sz="1600" dirty="0"/>
            </a:p>
          </p:txBody>
        </p:sp>
        <p:sp>
          <p:nvSpPr>
            <p:cNvPr id="9" name="Rounded Rectangle 8"/>
            <p:cNvSpPr/>
            <p:nvPr/>
          </p:nvSpPr>
          <p:spPr>
            <a:xfrm>
              <a:off x="6019800" y="2057399"/>
              <a:ext cx="2133600" cy="704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Pariente, otro amigo cercano (pariente cuidador)</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7" y="1396206"/>
              <a:ext cx="334963"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5684837" y="685800"/>
              <a:ext cx="304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684837" y="2196084"/>
              <a:ext cx="304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ight Arrow 19"/>
          <p:cNvSpPr/>
          <p:nvPr/>
        </p:nvSpPr>
        <p:spPr>
          <a:xfrm>
            <a:off x="2667000" y="5488743"/>
            <a:ext cx="304800"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048000" y="5181600"/>
            <a:ext cx="1952244" cy="1447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A un </a:t>
            </a:r>
            <a:r>
              <a:rPr lang="en-US" sz="1600" dirty="0" err="1" smtClean="0"/>
              <a:t>joven</a:t>
            </a:r>
            <a:r>
              <a:rPr lang="en-US" sz="1600" dirty="0" smtClean="0"/>
              <a:t> de 16 años o </a:t>
            </a:r>
            <a:r>
              <a:rPr lang="en-US" sz="1600" dirty="0" err="1" smtClean="0"/>
              <a:t>más</a:t>
            </a:r>
            <a:r>
              <a:rPr lang="en-US" sz="1600" dirty="0" smtClean="0"/>
              <a:t> se le da una parte o </a:t>
            </a:r>
            <a:r>
              <a:rPr lang="en-US" sz="1600" dirty="0" err="1" smtClean="0"/>
              <a:t>todo</a:t>
            </a:r>
            <a:r>
              <a:rPr lang="en-US" sz="1600" dirty="0" smtClean="0"/>
              <a:t> el consentimiento médico</a:t>
            </a:r>
            <a:endParaRPr lang="en-US" sz="1600" dirty="0"/>
          </a:p>
        </p:txBody>
      </p:sp>
      <p:sp>
        <p:nvSpPr>
          <p:cNvPr id="19" name="Title 1"/>
          <p:cNvSpPr txBox="1">
            <a:spLocks/>
          </p:cNvSpPr>
          <p:nvPr/>
        </p:nvSpPr>
        <p:spPr>
          <a:xfrm>
            <a:off x="1066800" y="685800"/>
            <a:ext cx="8019288" cy="1143000"/>
          </a:xfrm>
          <a:prstGeom prst="rect">
            <a:avLst/>
          </a:prstGeom>
        </p:spPr>
        <p:txBody>
          <a:bodyPr>
            <a:normAutofit fontScale="90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¿Cómo se escoge a un otorgante de consentimiento médico?</a:t>
            </a:r>
            <a:endParaRPr lang="en-US" dirty="0"/>
          </a:p>
        </p:txBody>
      </p:sp>
      <p:sp>
        <p:nvSpPr>
          <p:cNvPr id="22" name="Rounded Rectangle 21"/>
          <p:cNvSpPr/>
          <p:nvPr/>
        </p:nvSpPr>
        <p:spPr>
          <a:xfrm>
            <a:off x="5257800" y="5105400"/>
            <a:ext cx="3810000" cy="1447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Otras personas </a:t>
            </a:r>
            <a:r>
              <a:rPr lang="en-US" sz="1600" dirty="0" err="1" smtClean="0"/>
              <a:t>que</a:t>
            </a:r>
            <a:r>
              <a:rPr lang="en-US" sz="1600" dirty="0" smtClean="0"/>
              <a:t> </a:t>
            </a:r>
            <a:r>
              <a:rPr lang="en-US" sz="1600" dirty="0"/>
              <a:t>pueden ser nombradas por el </a:t>
            </a:r>
            <a:r>
              <a:rPr lang="en-US" sz="1600" dirty="0" smtClean="0"/>
              <a:t>DFPS </a:t>
            </a:r>
            <a:r>
              <a:rPr lang="en-US" sz="1600" dirty="0"/>
              <a:t>como </a:t>
            </a:r>
            <a:r>
              <a:rPr lang="en-US" sz="1600" dirty="0" smtClean="0"/>
              <a:t>otorgantes de consentimiento médico incluyen los administradores </a:t>
            </a:r>
            <a:r>
              <a:rPr lang="en-US" sz="1600" dirty="0"/>
              <a:t>de casos de una </a:t>
            </a:r>
            <a:r>
              <a:rPr lang="en-US" sz="1600" dirty="0" smtClean="0"/>
              <a:t>Agencia de Colocación de Niños (CPA).</a:t>
            </a:r>
            <a:endParaRPr lang="en-US" sz="1600" dirty="0"/>
          </a:p>
        </p:txBody>
      </p:sp>
      <p:sp>
        <p:nvSpPr>
          <p:cNvPr id="2" name="Slide Number Placeholder 1"/>
          <p:cNvSpPr>
            <a:spLocks noGrp="1"/>
          </p:cNvSpPr>
          <p:nvPr>
            <p:ph type="sldNum" sz="quarter" idx="12"/>
          </p:nvPr>
        </p:nvSpPr>
        <p:spPr/>
        <p:txBody>
          <a:bodyPr/>
          <a:lstStyle/>
          <a:p>
            <a:fld id="{E52EA701-A906-4536-802C-7FE25060F8AC}" type="slidenum">
              <a:rPr lang="en-US" smtClean="0"/>
              <a:t>16</a:t>
            </a:fld>
            <a:endParaRPr lang="en-US" dirty="0"/>
          </a:p>
        </p:txBody>
      </p:sp>
    </p:spTree>
    <p:extLst>
      <p:ext uri="{BB962C8B-B14F-4D97-AF65-F5344CB8AC3E}">
        <p14:creationId xmlns:p14="http://schemas.microsoft.com/office/powerpoint/2010/main" val="1486455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¿Cómo se escoge a un otorgante de consentimiento médico? </a:t>
            </a:r>
            <a:r>
              <a:rPr lang="es-CO" sz="3100" noProof="0" dirty="0" smtClean="0"/>
              <a:t>(continuación)</a:t>
            </a:r>
            <a:endParaRPr lang="es-CO" sz="3100" noProof="0" dirty="0"/>
          </a:p>
        </p:txBody>
      </p:sp>
      <p:sp>
        <p:nvSpPr>
          <p:cNvPr id="3" name="Content Placeholder 2"/>
          <p:cNvSpPr>
            <a:spLocks noGrp="1"/>
          </p:cNvSpPr>
          <p:nvPr>
            <p:ph idx="1"/>
          </p:nvPr>
        </p:nvSpPr>
        <p:spPr>
          <a:xfrm>
            <a:off x="1435608" y="1752600"/>
            <a:ext cx="7498080" cy="4953000"/>
          </a:xfrm>
        </p:spPr>
        <p:txBody>
          <a:bodyPr>
            <a:normAutofit fontScale="85000" lnSpcReduction="20000"/>
          </a:bodyPr>
          <a:lstStyle/>
          <a:p>
            <a:r>
              <a:rPr lang="es-CO" noProof="0" dirty="0" smtClean="0"/>
              <a:t>Cuando el DFPS tiene la autoridad para consentir a la atención médica de un niño, un trabajador de casos del CPS elige al otorgante de consentimiento médico. Normalmente es el cuidador que vive con el niño.</a:t>
            </a:r>
          </a:p>
          <a:p>
            <a:r>
              <a:rPr lang="es-CO" noProof="0" dirty="0" smtClean="0"/>
              <a:t>El trabajador de casos le da a cada otorgante de consentimiento médico la </a:t>
            </a:r>
            <a:r>
              <a:rPr lang="es-CO" noProof="0" dirty="0" smtClean="0">
                <a:hlinkClick r:id="rId3" action="ppaction://hlinkfile"/>
              </a:rPr>
              <a:t>Forma 2085-Bs (Designación de otorgante de consentimiento médico) </a:t>
            </a:r>
            <a:r>
              <a:rPr lang="es-CO" i="1" noProof="0" dirty="0" smtClean="0">
                <a:hlinkClick r:id="rId3" action="ppaction://hlinkfile"/>
              </a:rPr>
              <a:t>documento en Word</a:t>
            </a:r>
            <a:r>
              <a:rPr lang="es-CO" noProof="0" dirty="0" smtClean="0"/>
              <a:t> junto con otros documentos al momento de la colocación del niño.</a:t>
            </a:r>
          </a:p>
          <a:p>
            <a:r>
              <a:rPr lang="es-CO" noProof="0" dirty="0" smtClean="0"/>
              <a:t>El DFPS escoge un otorgante de consentimiento médico principal así como un otorgante suplente.</a:t>
            </a:r>
            <a:endParaRPr lang="es-CO"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17</a:t>
            </a:fld>
            <a:endParaRPr lang="en-US" dirty="0"/>
          </a:p>
        </p:txBody>
      </p:sp>
    </p:spTree>
    <p:extLst>
      <p:ext uri="{BB962C8B-B14F-4D97-AF65-F5344CB8AC3E}">
        <p14:creationId xmlns:p14="http://schemas.microsoft.com/office/powerpoint/2010/main" val="384014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¿Quién es el otorgante de consentimiento médico suplente?</a:t>
            </a:r>
            <a:endParaRPr lang="es-CO" noProof="0" dirty="0"/>
          </a:p>
        </p:txBody>
      </p:sp>
      <p:sp>
        <p:nvSpPr>
          <p:cNvPr id="3" name="Content Placeholder 2"/>
          <p:cNvSpPr>
            <a:spLocks noGrp="1"/>
          </p:cNvSpPr>
          <p:nvPr>
            <p:ph idx="1"/>
          </p:nvPr>
        </p:nvSpPr>
        <p:spPr>
          <a:xfrm>
            <a:off x="1219200" y="1524000"/>
            <a:ext cx="7714488" cy="5257800"/>
          </a:xfrm>
        </p:spPr>
        <p:txBody>
          <a:bodyPr>
            <a:normAutofit fontScale="77500" lnSpcReduction="20000"/>
          </a:bodyPr>
          <a:lstStyle/>
          <a:p>
            <a:r>
              <a:rPr lang="es-CO" noProof="0" dirty="0" smtClean="0"/>
              <a:t>El otorgante de consentimiento médico suplente toma las decisiones médicas para un niño cuando el otorgante de consentimiento médico principal no puede hacerlo. Este puede ser un pariente del niño, trabajador de casos del CPS, administrador de casos de una agencia de colocación de niños u otra persona. </a:t>
            </a:r>
          </a:p>
          <a:p>
            <a:r>
              <a:rPr lang="es-CO" noProof="0" dirty="0" smtClean="0"/>
              <a:t>El personal de turno de un centro residencial general (que no sea un refugio de emergencia) y los empleados de centros de tratamiento residencial no pueden ser otorgantes de consentimiento médico suplentes.</a:t>
            </a:r>
          </a:p>
          <a:p>
            <a:r>
              <a:rPr lang="es-CO" noProof="0" dirty="0" smtClean="0"/>
              <a:t>Un otorgante de consentimiento médico suplente tiene que conocer al niño lo suficientemente bien como para tomar decisiones médicas, como conocer la historia médica y del caso del niño, su estado médico actual, las alergias que tenga y los medicamentos que toma.</a:t>
            </a:r>
          </a:p>
          <a:p>
            <a:pPr lvl="1"/>
            <a:endParaRPr lang="es-CO" noProof="0" dirty="0" smtClean="0"/>
          </a:p>
          <a:p>
            <a:pPr marL="402336" lvl="1" indent="0">
              <a:buNone/>
            </a:pPr>
            <a:endParaRPr lang="es-CO" noProof="0" dirty="0" smtClean="0"/>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18</a:t>
            </a:fld>
            <a:endParaRPr lang="en-US" dirty="0"/>
          </a:p>
        </p:txBody>
      </p:sp>
    </p:spTree>
    <p:extLst>
      <p:ext uri="{BB962C8B-B14F-4D97-AF65-F5344CB8AC3E}">
        <p14:creationId xmlns:p14="http://schemas.microsoft.com/office/powerpoint/2010/main" val="1114666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600325"/>
            <a:ext cx="5931192" cy="2286000"/>
          </a:xfrm>
        </p:spPr>
        <p:txBody>
          <a:bodyPr>
            <a:normAutofit fontScale="90000"/>
          </a:bodyPr>
          <a:lstStyle/>
          <a:p>
            <a:r>
              <a:rPr lang="es-CO" noProof="0" dirty="0" smtClean="0"/>
              <a:t>Responsabilidades del otorgante de consentimiento médico</a:t>
            </a:r>
            <a:endParaRPr lang="es-CO" noProof="0" dirty="0"/>
          </a:p>
        </p:txBody>
      </p:sp>
      <p:sp>
        <p:nvSpPr>
          <p:cNvPr id="3" name="Text Placeholder 2"/>
          <p:cNvSpPr>
            <a:spLocks noGrp="1"/>
          </p:cNvSpPr>
          <p:nvPr>
            <p:ph type="body" idx="1"/>
          </p:nvPr>
        </p:nvSpPr>
        <p:spPr/>
        <p:txBody>
          <a:bodyPr/>
          <a:lstStyle/>
          <a:p>
            <a:r>
              <a:rPr lang="es-CO" noProof="0" dirty="0" smtClean="0"/>
              <a:t>Sección 2</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19</a:t>
            </a:fld>
            <a:endParaRPr lang="en-US" dirty="0"/>
          </a:p>
        </p:txBody>
      </p:sp>
    </p:spTree>
    <p:extLst>
      <p:ext uri="{BB962C8B-B14F-4D97-AF65-F5344CB8AC3E}">
        <p14:creationId xmlns:p14="http://schemas.microsoft.com/office/powerpoint/2010/main" val="1789746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Temas a tratar</a:t>
            </a:r>
            <a:endParaRPr lang="es-CO" noProof="0" dirty="0"/>
          </a:p>
        </p:txBody>
      </p:sp>
      <p:sp>
        <p:nvSpPr>
          <p:cNvPr id="3" name="Content Placeholder 2"/>
          <p:cNvSpPr>
            <a:spLocks noGrp="1"/>
          </p:cNvSpPr>
          <p:nvPr>
            <p:ph idx="1"/>
          </p:nvPr>
        </p:nvSpPr>
        <p:spPr/>
        <p:txBody>
          <a:bodyPr>
            <a:normAutofit fontScale="85000" lnSpcReduction="20000"/>
          </a:bodyPr>
          <a:lstStyle/>
          <a:p>
            <a:r>
              <a:rPr lang="es-CO" noProof="0" dirty="0" smtClean="0"/>
              <a:t>Requisitos legales</a:t>
            </a:r>
          </a:p>
          <a:p>
            <a:r>
              <a:rPr lang="es-CO" noProof="0" dirty="0" smtClean="0"/>
              <a:t>Responsabilidades de los otorgantes de consentimiento médico</a:t>
            </a:r>
          </a:p>
          <a:p>
            <a:r>
              <a:rPr lang="es-CO" noProof="0" dirty="0" smtClean="0"/>
              <a:t>Atención médica, incluso la atención preventiva</a:t>
            </a:r>
          </a:p>
          <a:p>
            <a:r>
              <a:rPr lang="es-CO" noProof="0" dirty="0" smtClean="0"/>
              <a:t>Servicios de salud mental y abuso de sustancias</a:t>
            </a:r>
          </a:p>
          <a:p>
            <a:r>
              <a:rPr lang="es-CO" noProof="0" dirty="0" smtClean="0"/>
              <a:t>Medicamentos psicotrópicos</a:t>
            </a:r>
          </a:p>
          <a:p>
            <a:r>
              <a:rPr lang="es-CO" noProof="0" dirty="0" smtClean="0"/>
              <a:t>Atención basada en el trauma</a:t>
            </a:r>
          </a:p>
          <a:p>
            <a:r>
              <a:rPr lang="es-CO" noProof="0" dirty="0" smtClean="0"/>
              <a:t>Situaciones especiales</a:t>
            </a:r>
          </a:p>
          <a:p>
            <a:r>
              <a:rPr lang="es-CO" noProof="0" dirty="0" smtClean="0"/>
              <a:t>Jóvenes que son otorgantes de </a:t>
            </a:r>
            <a:br>
              <a:rPr lang="es-CO" noProof="0" dirty="0" smtClean="0"/>
            </a:br>
            <a:r>
              <a:rPr lang="es-CO" noProof="0" dirty="0" smtClean="0"/>
              <a:t>consentimiento médico</a:t>
            </a:r>
          </a:p>
          <a:p>
            <a:r>
              <a:rPr lang="es-CO" noProof="0" dirty="0" smtClean="0"/>
              <a:t>Capacitación complementaria y ayuda</a:t>
            </a:r>
          </a:p>
          <a:p>
            <a:r>
              <a:rPr lang="es-CO" noProof="0" dirty="0" smtClean="0"/>
              <a:t>Referencias y recursos</a:t>
            </a:r>
            <a:endParaRPr lang="es-CO" noProof="0" dirty="0"/>
          </a:p>
        </p:txBody>
      </p:sp>
      <p:pic>
        <p:nvPicPr>
          <p:cNvPr id="2050" name="Picture 2" descr="C:\Documents and Settings\BAKERPA\Local Settings\Temporary Internet Files\Content.IE5\EC8M2CPW\MP9004422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467100"/>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2</a:t>
            </a:fld>
            <a:endParaRPr lang="en-US" dirty="0"/>
          </a:p>
        </p:txBody>
      </p:sp>
    </p:spTree>
    <p:extLst>
      <p:ext uri="{BB962C8B-B14F-4D97-AF65-F5344CB8AC3E}">
        <p14:creationId xmlns:p14="http://schemas.microsoft.com/office/powerpoint/2010/main" val="412198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7498080" cy="1143000"/>
          </a:xfrm>
        </p:spPr>
        <p:txBody>
          <a:bodyPr>
            <a:noAutofit/>
          </a:bodyPr>
          <a:lstStyle/>
          <a:p>
            <a:r>
              <a:rPr lang="es-CO" sz="3600" noProof="0" dirty="0" smtClean="0"/>
              <a:t>Responsabilidades del otorgante de consentimiento médico </a:t>
            </a:r>
            <a:br>
              <a:rPr lang="es-CO" sz="3600" noProof="0" dirty="0" smtClean="0"/>
            </a:br>
            <a:endParaRPr lang="es-CO" sz="3600" noProof="0" dirty="0"/>
          </a:p>
        </p:txBody>
      </p:sp>
      <p:sp>
        <p:nvSpPr>
          <p:cNvPr id="3" name="Content Placeholder 2"/>
          <p:cNvSpPr>
            <a:spLocks noGrp="1"/>
          </p:cNvSpPr>
          <p:nvPr>
            <p:ph idx="1"/>
          </p:nvPr>
        </p:nvSpPr>
        <p:spPr>
          <a:xfrm>
            <a:off x="1143000" y="1447800"/>
            <a:ext cx="7790688" cy="3352800"/>
          </a:xfrm>
        </p:spPr>
        <p:txBody>
          <a:bodyPr>
            <a:normAutofit fontScale="85000" lnSpcReduction="10000"/>
          </a:bodyPr>
          <a:lstStyle/>
          <a:p>
            <a:pPr marL="82296" indent="0">
              <a:buNone/>
            </a:pPr>
            <a:r>
              <a:rPr lang="es-CO" b="1" noProof="0" dirty="0" smtClean="0"/>
              <a:t>Conocer las necesidades de atención médica del niño o joven</a:t>
            </a:r>
          </a:p>
          <a:p>
            <a:r>
              <a:rPr lang="es-CO" noProof="0" dirty="0" smtClean="0"/>
              <a:t>Esto incluye:</a:t>
            </a:r>
          </a:p>
          <a:p>
            <a:pPr lvl="1"/>
            <a:r>
              <a:rPr lang="es-CO" noProof="0" dirty="0" smtClean="0"/>
              <a:t>Padecimientos y necesidades médicas actuales</a:t>
            </a:r>
          </a:p>
          <a:p>
            <a:pPr lvl="1"/>
            <a:r>
              <a:rPr lang="es-CO" noProof="0" dirty="0" smtClean="0"/>
              <a:t>Historia de la atención médica (si se sabe)</a:t>
            </a:r>
          </a:p>
          <a:p>
            <a:pPr lvl="1"/>
            <a:r>
              <a:rPr lang="es-CO" noProof="0" dirty="0" smtClean="0"/>
              <a:t>Nuevas citas </a:t>
            </a:r>
          </a:p>
          <a:p>
            <a:pPr lvl="1"/>
            <a:r>
              <a:rPr lang="es-CO" noProof="0" dirty="0" smtClean="0"/>
              <a:t>Cualquier cambio en el estado de salud o tratamiento </a:t>
            </a:r>
          </a:p>
          <a:p>
            <a:r>
              <a:rPr lang="es-CO" noProof="0" dirty="0" smtClean="0"/>
              <a:t>Esta información se puede obtener del:</a:t>
            </a:r>
          </a:p>
          <a:p>
            <a:endParaRPr lang="es-CO" noProof="0" dirty="0" smtClean="0"/>
          </a:p>
          <a:p>
            <a:endParaRPr lang="es-CO" noProof="0" dirty="0" smtClean="0"/>
          </a:p>
          <a:p>
            <a:endParaRPr lang="es-CO" noProof="0" dirty="0" smtClean="0"/>
          </a:p>
          <a:p>
            <a:endParaRPr lang="es-CO" noProof="0" dirty="0"/>
          </a:p>
        </p:txBody>
      </p:sp>
      <p:sp>
        <p:nvSpPr>
          <p:cNvPr id="4" name="Flowchart: Connector 3"/>
          <p:cNvSpPr/>
          <p:nvPr/>
        </p:nvSpPr>
        <p:spPr>
          <a:xfrm>
            <a:off x="1066800" y="4800600"/>
            <a:ext cx="1828800" cy="1676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Trabajador de casos de CPS</a:t>
            </a:r>
            <a:endParaRPr lang="en-US" dirty="0"/>
          </a:p>
        </p:txBody>
      </p:sp>
      <p:sp>
        <p:nvSpPr>
          <p:cNvPr id="5" name="Flowchart: Connector 4"/>
          <p:cNvSpPr/>
          <p:nvPr/>
        </p:nvSpPr>
        <p:spPr>
          <a:xfrm>
            <a:off x="5105400" y="4800600"/>
            <a:ext cx="1752600" cy="1676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Pasaporte de </a:t>
            </a:r>
          </a:p>
          <a:p>
            <a:pPr algn="ctr"/>
            <a:r>
              <a:rPr lang="en-US" dirty="0" smtClean="0"/>
              <a:t>Salud</a:t>
            </a:r>
            <a:endParaRPr lang="en-US" dirty="0"/>
          </a:p>
        </p:txBody>
      </p:sp>
      <p:sp>
        <p:nvSpPr>
          <p:cNvPr id="6" name="Flowchart: Connector 5"/>
          <p:cNvSpPr/>
          <p:nvPr/>
        </p:nvSpPr>
        <p:spPr>
          <a:xfrm>
            <a:off x="3048000" y="5029200"/>
            <a:ext cx="1828800" cy="1752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Cuidador anterior o proveedor de atención médica</a:t>
            </a:r>
            <a:endParaRPr lang="en-US" dirty="0"/>
          </a:p>
        </p:txBody>
      </p:sp>
      <p:sp>
        <p:nvSpPr>
          <p:cNvPr id="7" name="Flowchart: Connector 6"/>
          <p:cNvSpPr/>
          <p:nvPr/>
        </p:nvSpPr>
        <p:spPr>
          <a:xfrm>
            <a:off x="7086600" y="4953000"/>
            <a:ext cx="1905000" cy="1752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r>
              <a:rPr lang="en-US" dirty="0"/>
              <a:t>i</a:t>
            </a:r>
            <a:r>
              <a:rPr lang="en-US" dirty="0" smtClean="0"/>
              <a:t>ño, joven o familia </a:t>
            </a:r>
          </a:p>
          <a:p>
            <a:pPr algn="ctr"/>
            <a:r>
              <a:rPr lang="en-US" dirty="0"/>
              <a:t>b</a:t>
            </a:r>
            <a:r>
              <a:rPr lang="en-US" dirty="0" smtClean="0"/>
              <a:t>iológi</a:t>
            </a:r>
            <a:r>
              <a:rPr lang="en-US" dirty="0"/>
              <a:t>c</a:t>
            </a:r>
            <a:r>
              <a:rPr lang="en-US" dirty="0" smtClean="0"/>
              <a:t>a</a:t>
            </a:r>
            <a:endParaRPr lang="en-US" dirty="0"/>
          </a:p>
        </p:txBody>
      </p:sp>
      <p:sp>
        <p:nvSpPr>
          <p:cNvPr id="8" name="Slide Number Placeholder 7"/>
          <p:cNvSpPr>
            <a:spLocks noGrp="1"/>
          </p:cNvSpPr>
          <p:nvPr>
            <p:ph type="sldNum" sz="quarter" idx="12"/>
          </p:nvPr>
        </p:nvSpPr>
        <p:spPr/>
        <p:txBody>
          <a:bodyPr/>
          <a:lstStyle/>
          <a:p>
            <a:fld id="{E52EA701-A906-4536-802C-7FE25060F8AC}" type="slidenum">
              <a:rPr lang="en-US" smtClean="0"/>
              <a:t>20</a:t>
            </a:fld>
            <a:endParaRPr lang="en-US" dirty="0"/>
          </a:p>
        </p:txBody>
      </p:sp>
    </p:spTree>
    <p:extLst>
      <p:ext uri="{BB962C8B-B14F-4D97-AF65-F5344CB8AC3E}">
        <p14:creationId xmlns:p14="http://schemas.microsoft.com/office/powerpoint/2010/main" val="246459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Cómo comprender y acceder al Pasaporte de Salud</a:t>
            </a:r>
            <a:endParaRPr lang="es-CO" noProof="0" dirty="0"/>
          </a:p>
        </p:txBody>
      </p:sp>
      <p:sp>
        <p:nvSpPr>
          <p:cNvPr id="3" name="Content Placeholder 2"/>
          <p:cNvSpPr>
            <a:spLocks noGrp="1"/>
          </p:cNvSpPr>
          <p:nvPr>
            <p:ph idx="1"/>
          </p:nvPr>
        </p:nvSpPr>
        <p:spPr>
          <a:xfrm>
            <a:off x="1435608" y="1447800"/>
            <a:ext cx="7498080" cy="5105400"/>
          </a:xfrm>
        </p:spPr>
        <p:txBody>
          <a:bodyPr>
            <a:normAutofit fontScale="62500" lnSpcReduction="20000"/>
          </a:bodyPr>
          <a:lstStyle/>
          <a:p>
            <a:r>
              <a:rPr lang="es-CO" noProof="0" dirty="0" smtClean="0"/>
              <a:t>El Pasaporte de Salud es una gran herramienta para ayudarle a aprender acerca del estado de salud del niño y su atención médica.</a:t>
            </a:r>
          </a:p>
          <a:p>
            <a:r>
              <a:rPr lang="es-CO" noProof="0" dirty="0" smtClean="0"/>
              <a:t>El Pasaporte de Salud es un sitio web seguro. Es un registro de la información médica para todos los niños y jóvenes bajo la custodia del DFPS que están en el plan de STAR </a:t>
            </a:r>
            <a:r>
              <a:rPr lang="es-CO" noProof="0" dirty="0" err="1" smtClean="0"/>
              <a:t>Health</a:t>
            </a:r>
            <a:r>
              <a:rPr lang="es-CO" noProof="0" dirty="0" smtClean="0"/>
              <a:t>. No es un expediente médico completo.</a:t>
            </a:r>
          </a:p>
          <a:p>
            <a:r>
              <a:rPr lang="es-CO" noProof="0" dirty="0" smtClean="0"/>
              <a:t>Encontrará información sobre las recetas médicas, diagnósticos, visitas médicas y dentales, vacunas e información sobre alergias.</a:t>
            </a:r>
          </a:p>
          <a:p>
            <a:endParaRPr lang="es-CO" noProof="0" dirty="0" smtClean="0"/>
          </a:p>
          <a:p>
            <a:pPr marL="82296" indent="0">
              <a:buNone/>
            </a:pPr>
            <a:endParaRPr lang="es-CO" i="1" noProof="0" dirty="0" smtClean="0">
              <a:solidFill>
                <a:schemeClr val="bg1"/>
              </a:solidFill>
            </a:endParaRPr>
          </a:p>
          <a:p>
            <a:pPr marL="82296" indent="0">
              <a:buNone/>
            </a:pPr>
            <a:endParaRPr lang="es-CO" i="1" noProof="0" dirty="0" smtClean="0">
              <a:solidFill>
                <a:schemeClr val="accent2"/>
              </a:solidFill>
            </a:endParaRPr>
          </a:p>
          <a:p>
            <a:pPr marL="82296" indent="0">
              <a:buNone/>
            </a:pPr>
            <a:endParaRPr lang="es-CO" i="1" noProof="0" dirty="0" smtClean="0">
              <a:solidFill>
                <a:schemeClr val="accent2"/>
              </a:solidFill>
            </a:endParaRPr>
          </a:p>
          <a:p>
            <a:pPr marL="82296" indent="0">
              <a:buNone/>
            </a:pPr>
            <a:r>
              <a:rPr lang="es-CO" i="1" noProof="0" dirty="0" smtClean="0">
                <a:solidFill>
                  <a:schemeClr val="accent2"/>
                </a:solidFill>
              </a:rPr>
              <a:t>Vea la Forma 2085-Bs documento en Word</a:t>
            </a:r>
            <a:br>
              <a:rPr lang="es-CO" i="1" noProof="0" dirty="0" smtClean="0">
                <a:solidFill>
                  <a:schemeClr val="accent2"/>
                </a:solidFill>
              </a:rPr>
            </a:br>
            <a:r>
              <a:rPr lang="es-CO" i="1" noProof="0" dirty="0" smtClean="0">
                <a:solidFill>
                  <a:schemeClr val="accent2"/>
                </a:solidFill>
              </a:rPr>
              <a:t>para instrucciones sobre la inscripción e</a:t>
            </a:r>
            <a:br>
              <a:rPr lang="es-CO" i="1" noProof="0" dirty="0" smtClean="0">
                <a:solidFill>
                  <a:schemeClr val="accent2"/>
                </a:solidFill>
              </a:rPr>
            </a:br>
            <a:r>
              <a:rPr lang="es-CO" i="1" noProof="0" dirty="0" smtClean="0">
                <a:solidFill>
                  <a:schemeClr val="accent2"/>
                </a:solidFill>
              </a:rPr>
              <a:t>información sobre cómo usan los otorgantes</a:t>
            </a:r>
            <a:br>
              <a:rPr lang="es-CO" i="1" noProof="0" dirty="0" smtClean="0">
                <a:solidFill>
                  <a:schemeClr val="accent2"/>
                </a:solidFill>
              </a:rPr>
            </a:br>
            <a:r>
              <a:rPr lang="es-CO" i="1" noProof="0" dirty="0" smtClean="0">
                <a:solidFill>
                  <a:schemeClr val="accent2"/>
                </a:solidFill>
              </a:rPr>
              <a:t>de consentimiento médico el</a:t>
            </a:r>
            <a:br>
              <a:rPr lang="es-CO" i="1" noProof="0" dirty="0" smtClean="0">
                <a:solidFill>
                  <a:schemeClr val="accent2"/>
                </a:solidFill>
              </a:rPr>
            </a:br>
            <a:r>
              <a:rPr lang="es-CO" i="1" noProof="0" dirty="0" smtClean="0">
                <a:solidFill>
                  <a:schemeClr val="accent2"/>
                </a:solidFill>
              </a:rPr>
              <a:t>Pasaporte de Salud. </a:t>
            </a:r>
          </a:p>
          <a:p>
            <a:pPr marL="82296" indent="0">
              <a:buNone/>
            </a:pPr>
            <a:endParaRPr lang="es-CO" i="1" noProof="0" dirty="0">
              <a:solidFill>
                <a:schemeClr val="accent2"/>
              </a:solidFill>
            </a:endParaRPr>
          </a:p>
        </p:txBody>
      </p:sp>
      <p:sp>
        <p:nvSpPr>
          <p:cNvPr id="4" name="Oval 3"/>
          <p:cNvSpPr/>
          <p:nvPr/>
        </p:nvSpPr>
        <p:spPr>
          <a:xfrm>
            <a:off x="5791200" y="3581400"/>
            <a:ext cx="32004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El Pasaporte de Salud es una </a:t>
            </a:r>
            <a:r>
              <a:rPr lang="en-US" sz="1600" dirty="0" smtClean="0"/>
              <a:t>gran herramienta para ayudar a los otorgantes de consentimiento médico a aprender acerca del estado de salud del niño y su atención médica</a:t>
            </a:r>
            <a:r>
              <a:rPr lang="en-US" sz="2000" dirty="0" smtClean="0"/>
              <a:t>. </a:t>
            </a:r>
            <a:endParaRPr lang="en-US" sz="2000" dirty="0"/>
          </a:p>
        </p:txBody>
      </p:sp>
      <p:sp>
        <p:nvSpPr>
          <p:cNvPr id="5" name="Slide Number Placeholder 4"/>
          <p:cNvSpPr>
            <a:spLocks noGrp="1"/>
          </p:cNvSpPr>
          <p:nvPr>
            <p:ph type="sldNum" sz="quarter" idx="12"/>
          </p:nvPr>
        </p:nvSpPr>
        <p:spPr/>
        <p:txBody>
          <a:bodyPr/>
          <a:lstStyle/>
          <a:p>
            <a:fld id="{E52EA701-A906-4536-802C-7FE25060F8AC}" type="slidenum">
              <a:rPr lang="en-US" smtClean="0"/>
              <a:t>21</a:t>
            </a:fld>
            <a:endParaRPr lang="en-US" dirty="0"/>
          </a:p>
        </p:txBody>
      </p:sp>
    </p:spTree>
    <p:extLst>
      <p:ext uri="{BB962C8B-B14F-4D97-AF65-F5344CB8AC3E}">
        <p14:creationId xmlns:p14="http://schemas.microsoft.com/office/powerpoint/2010/main" val="2945884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fontScale="90000"/>
          </a:bodyPr>
          <a:lstStyle/>
          <a:p>
            <a:r>
              <a:rPr lang="es-CO" noProof="0" dirty="0" smtClean="0"/>
              <a:t>Use y entregue la Forma 2085-Bs como se exige</a:t>
            </a:r>
            <a:endParaRPr lang="es-CO" noProof="0" dirty="0"/>
          </a:p>
        </p:txBody>
      </p:sp>
      <p:sp>
        <p:nvSpPr>
          <p:cNvPr id="3" name="Content Placeholder 2"/>
          <p:cNvSpPr>
            <a:spLocks noGrp="1"/>
          </p:cNvSpPr>
          <p:nvPr>
            <p:ph idx="1"/>
          </p:nvPr>
        </p:nvSpPr>
        <p:spPr>
          <a:xfrm>
            <a:off x="1600200" y="1752600"/>
            <a:ext cx="7543800" cy="4800600"/>
          </a:xfrm>
        </p:spPr>
        <p:txBody>
          <a:bodyPr>
            <a:normAutofit fontScale="70000" lnSpcReduction="20000"/>
          </a:bodyPr>
          <a:lstStyle/>
          <a:p>
            <a:r>
              <a:rPr lang="es-CO" sz="3600" noProof="0" dirty="0" smtClean="0">
                <a:hlinkClick r:id="rId3" action="ppaction://hlinkfile"/>
              </a:rPr>
              <a:t>Forma 2085-Bs (Designación de otorgante de consentimiento médico) </a:t>
            </a:r>
            <a:r>
              <a:rPr lang="es-CO" sz="3600" i="1" noProof="0" dirty="0" smtClean="0">
                <a:hlinkClick r:id="rId3" action="ppaction://hlinkfile"/>
              </a:rPr>
              <a:t>documento en Word</a:t>
            </a:r>
            <a:r>
              <a:rPr lang="es-CO" sz="3600" noProof="0" dirty="0" smtClean="0"/>
              <a:t> explica sus responsabilidades como otorgante de consentimiento médico.</a:t>
            </a:r>
          </a:p>
          <a:p>
            <a:r>
              <a:rPr lang="es-CO" sz="3600" noProof="0" dirty="0" smtClean="0"/>
              <a:t>Siempre </a:t>
            </a:r>
            <a:r>
              <a:rPr lang="es-CO" sz="3600" b="1" noProof="0" dirty="0" smtClean="0"/>
              <a:t>lea</a:t>
            </a:r>
            <a:r>
              <a:rPr lang="es-CO" sz="3600" noProof="0" dirty="0" smtClean="0"/>
              <a:t>, </a:t>
            </a:r>
            <a:r>
              <a:rPr lang="es-CO" sz="3600" b="1" noProof="0" dirty="0" smtClean="0"/>
              <a:t>firme</a:t>
            </a:r>
            <a:r>
              <a:rPr lang="es-CO" sz="3600" noProof="0" dirty="0" smtClean="0"/>
              <a:t> y </a:t>
            </a:r>
            <a:r>
              <a:rPr lang="es-CO" sz="3600" b="1" noProof="0" dirty="0" smtClean="0"/>
              <a:t>siga</a:t>
            </a:r>
            <a:r>
              <a:rPr lang="es-CO" sz="3600" noProof="0" dirty="0" smtClean="0"/>
              <a:t> los requisitos de la Forma 2085-Bs.</a:t>
            </a:r>
          </a:p>
          <a:p>
            <a:r>
              <a:rPr lang="es-CO" sz="3600" noProof="0" dirty="0" smtClean="0"/>
              <a:t>Entregue una copia de la Forma 2085-Bs a cada proveedor de atención médica para que todos sepan que usted es el otorgante de consentimiento médico. </a:t>
            </a:r>
          </a:p>
          <a:p>
            <a:pPr marL="82296" indent="0">
              <a:buNone/>
            </a:pPr>
            <a:endParaRPr lang="es-CO" sz="3600" noProof="0" dirty="0" smtClean="0"/>
          </a:p>
          <a:p>
            <a:pPr marL="82296" indent="0">
              <a:buNone/>
            </a:pPr>
            <a:r>
              <a:rPr lang="es-CO" sz="3600" noProof="0" dirty="0" smtClean="0"/>
              <a:t>La Forma 2085-Bs explica al proveedor de atención médica cómo comunicarse con la corte o el trabajador de casos de CPS si es necesario.</a:t>
            </a:r>
          </a:p>
          <a:p>
            <a:pPr marL="82296" indent="0">
              <a:buNone/>
            </a:pPr>
            <a:endParaRPr lang="es-CO" noProof="0" dirty="0" smtClean="0">
              <a:solidFill>
                <a:schemeClr val="tx2">
                  <a:lumMod val="75000"/>
                </a:schemeClr>
              </a:solidFill>
              <a:effectLst>
                <a:outerShdw blurRad="38100" dist="38100" dir="2700000" algn="tl">
                  <a:srgbClr val="000000">
                    <a:alpha val="43137"/>
                  </a:srgbClr>
                </a:outerShdw>
              </a:effectLst>
            </a:endParaRPr>
          </a:p>
          <a:p>
            <a:endParaRPr lang="es-CO" noProof="0" dirty="0" smtClean="0"/>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22</a:t>
            </a:fld>
            <a:endParaRPr lang="en-US" dirty="0"/>
          </a:p>
        </p:txBody>
      </p:sp>
    </p:spTree>
    <p:extLst>
      <p:ext uri="{BB962C8B-B14F-4D97-AF65-F5344CB8AC3E}">
        <p14:creationId xmlns:p14="http://schemas.microsoft.com/office/powerpoint/2010/main" val="1214124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Ayude al niño a entender el tratamiento médico</a:t>
            </a:r>
            <a:endParaRPr lang="es-CO" noProof="0" dirty="0"/>
          </a:p>
        </p:txBody>
      </p:sp>
      <p:sp>
        <p:nvSpPr>
          <p:cNvPr id="3" name="Content Placeholder 2"/>
          <p:cNvSpPr>
            <a:spLocks noGrp="1"/>
          </p:cNvSpPr>
          <p:nvPr>
            <p:ph idx="1"/>
          </p:nvPr>
        </p:nvSpPr>
        <p:spPr>
          <a:xfrm>
            <a:off x="2895600" y="1676399"/>
            <a:ext cx="5867400" cy="5150069"/>
          </a:xfrm>
        </p:spPr>
        <p:txBody>
          <a:bodyPr>
            <a:normAutofit fontScale="85000" lnSpcReduction="20000"/>
          </a:bodyPr>
          <a:lstStyle/>
          <a:p>
            <a:r>
              <a:rPr lang="es-CO" noProof="0" dirty="0" smtClean="0"/>
              <a:t>Antes de las citas médicas, tiene que explicarle al niño o joven los procedimientos médicos, tratamientos o medicamentos que quizás reciba.</a:t>
            </a:r>
          </a:p>
          <a:p>
            <a:r>
              <a:rPr lang="es-CO" noProof="0" dirty="0" smtClean="0"/>
              <a:t>Explique de manera que el niño pueda entender y dele la oportunidad de hacer preguntas sobre el tratamiento propuesto y hablar acerca de cualquier inquietud.</a:t>
            </a:r>
          </a:p>
          <a:p>
            <a:r>
              <a:rPr lang="es-CO" noProof="0" dirty="0" smtClean="0"/>
              <a:t>Anime al niño o joven para que comparta su opinión acerca de cualquier tratamiento, pruebas, evaluaciones o medicamentos que se están considerando.</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23</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2" y="2667000"/>
            <a:ext cx="2381147" cy="2596354"/>
          </a:xfrm>
          <a:prstGeom prst="rect">
            <a:avLst/>
          </a:prstGeom>
          <a:noFill/>
          <a:ln w="38100">
            <a:solidFill>
              <a:schemeClr val="bg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Ayude al niño a entender el tratamiento médico </a:t>
            </a:r>
            <a:r>
              <a:rPr lang="es-CO" sz="3100" noProof="0" dirty="0" smtClean="0"/>
              <a:t>(continuación)</a:t>
            </a:r>
            <a:endParaRPr lang="es-CO" sz="3100" noProof="0" dirty="0"/>
          </a:p>
        </p:txBody>
      </p:sp>
      <p:sp>
        <p:nvSpPr>
          <p:cNvPr id="3" name="Content Placeholder 2"/>
          <p:cNvSpPr>
            <a:spLocks noGrp="1"/>
          </p:cNvSpPr>
          <p:nvPr>
            <p:ph idx="1"/>
          </p:nvPr>
        </p:nvSpPr>
        <p:spPr>
          <a:xfrm>
            <a:off x="1435608" y="1752600"/>
            <a:ext cx="7174992" cy="4495800"/>
          </a:xfrm>
        </p:spPr>
        <p:txBody>
          <a:bodyPr>
            <a:normAutofit fontScale="92500" lnSpcReduction="10000"/>
          </a:bodyPr>
          <a:lstStyle/>
          <a:p>
            <a:r>
              <a:rPr lang="es-CO" sz="2800" noProof="0" dirty="0" smtClean="0"/>
              <a:t>Debe darle al niño la oportunidad de participar en su atención médica y las decisiones médicas.</a:t>
            </a:r>
          </a:p>
          <a:p>
            <a:r>
              <a:rPr lang="es-CO" sz="2800" noProof="0" dirty="0" smtClean="0"/>
              <a:t>Su meta debe ser ayudar a preparar al niño para tomar sus propias decisiones cuando sea adulto.</a:t>
            </a:r>
          </a:p>
          <a:p>
            <a:endParaRPr lang="es-CO" sz="2800" noProof="0" dirty="0" smtClean="0"/>
          </a:p>
          <a:p>
            <a:endParaRPr lang="es-CO" sz="2800" noProof="0" dirty="0" smtClean="0"/>
          </a:p>
          <a:p>
            <a:pPr marL="82296" indent="0">
              <a:buNone/>
            </a:pPr>
            <a:r>
              <a:rPr lang="es-CO" sz="2800" noProof="0" dirty="0" smtClean="0"/>
              <a:t>Como otorgante de consentimiento médico, usted sigue siendo el responsable de tomar decisiones médicas para el niño, pero tiene que dar al niño la oportunidad de participar y entender las decisiones que se toman en su nombre.</a:t>
            </a:r>
          </a:p>
          <a:p>
            <a:endParaRPr lang="es-CO" noProof="0" dirty="0" smtClean="0"/>
          </a:p>
          <a:p>
            <a:endParaRPr lang="es-CO" noProof="0" dirty="0"/>
          </a:p>
        </p:txBody>
      </p:sp>
      <p:sp>
        <p:nvSpPr>
          <p:cNvPr id="5" name="Slide Number Placeholder 4"/>
          <p:cNvSpPr>
            <a:spLocks noGrp="1"/>
          </p:cNvSpPr>
          <p:nvPr>
            <p:ph type="sldNum" sz="quarter" idx="12"/>
          </p:nvPr>
        </p:nvSpPr>
        <p:spPr/>
        <p:txBody>
          <a:bodyPr/>
          <a:lstStyle/>
          <a:p>
            <a:fld id="{E52EA701-A906-4536-802C-7FE25060F8AC}" type="slidenum">
              <a:rPr lang="en-US" smtClean="0"/>
              <a:t>24</a:t>
            </a:fld>
            <a:endParaRPr lang="en-US" dirty="0"/>
          </a:p>
        </p:txBody>
      </p:sp>
    </p:spTree>
    <p:extLst>
      <p:ext uri="{BB962C8B-B14F-4D97-AF65-F5344CB8AC3E}">
        <p14:creationId xmlns:p14="http://schemas.microsoft.com/office/powerpoint/2010/main" val="3214096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1143000"/>
          </a:xfrm>
        </p:spPr>
        <p:txBody>
          <a:bodyPr>
            <a:normAutofit fontScale="90000"/>
          </a:bodyPr>
          <a:lstStyle/>
          <a:p>
            <a:r>
              <a:rPr lang="es-CO" noProof="0" dirty="0" smtClean="0"/>
              <a:t>Participe en las citas médicas del niño</a:t>
            </a:r>
            <a:endParaRPr lang="es-CO" noProof="0" dirty="0"/>
          </a:p>
        </p:txBody>
      </p:sp>
      <p:sp>
        <p:nvSpPr>
          <p:cNvPr id="3" name="Content Placeholder 2"/>
          <p:cNvSpPr>
            <a:spLocks noGrp="1"/>
          </p:cNvSpPr>
          <p:nvPr>
            <p:ph idx="1"/>
          </p:nvPr>
        </p:nvSpPr>
        <p:spPr>
          <a:xfrm>
            <a:off x="1219200" y="1600200"/>
            <a:ext cx="7714488" cy="3048000"/>
          </a:xfrm>
        </p:spPr>
        <p:txBody>
          <a:bodyPr>
            <a:normAutofit lnSpcReduction="10000"/>
          </a:bodyPr>
          <a:lstStyle/>
          <a:p>
            <a:r>
              <a:rPr lang="es-CO" noProof="0" dirty="0" smtClean="0"/>
              <a:t>Las leyes de Texas exigen que los otorgantes de consentimiento médico participen en todas las citas de atención médica del niño.</a:t>
            </a:r>
          </a:p>
          <a:p>
            <a:r>
              <a:rPr lang="es-CO" noProof="0" dirty="0" smtClean="0"/>
              <a:t>Usted participa en estas citas de diferentes maneras.</a:t>
            </a:r>
            <a:endParaRPr lang="es-CO" noProof="0" dirty="0">
              <a:effectLst/>
            </a:endParaRPr>
          </a:p>
        </p:txBody>
      </p:sp>
      <p:sp>
        <p:nvSpPr>
          <p:cNvPr id="8" name="Flowchart: Connector 7"/>
          <p:cNvSpPr/>
          <p:nvPr/>
        </p:nvSpPr>
        <p:spPr>
          <a:xfrm>
            <a:off x="1543050" y="4411638"/>
            <a:ext cx="2133600" cy="2065362"/>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Atención</a:t>
            </a:r>
            <a:r>
              <a:rPr lang="en-US" dirty="0" smtClean="0"/>
              <a:t> </a:t>
            </a:r>
            <a:r>
              <a:rPr lang="en-US" sz="2400" dirty="0" smtClean="0"/>
              <a:t>preventiva</a:t>
            </a:r>
            <a:endParaRPr lang="en-US" sz="2400" dirty="0"/>
          </a:p>
        </p:txBody>
      </p:sp>
      <p:sp>
        <p:nvSpPr>
          <p:cNvPr id="9" name="Flowchart: Connector 8"/>
          <p:cNvSpPr/>
          <p:nvPr/>
        </p:nvSpPr>
        <p:spPr>
          <a:xfrm>
            <a:off x="4114800" y="4648200"/>
            <a:ext cx="2133600" cy="20574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Servicios continuos de salud mental y abuso de sustancias</a:t>
            </a:r>
            <a:endParaRPr lang="en-US" sz="2000" dirty="0"/>
          </a:p>
        </p:txBody>
      </p:sp>
      <p:sp>
        <p:nvSpPr>
          <p:cNvPr id="10" name="Flowchart: Connector 9"/>
          <p:cNvSpPr/>
          <p:nvPr/>
        </p:nvSpPr>
        <p:spPr>
          <a:xfrm>
            <a:off x="6542690" y="4259238"/>
            <a:ext cx="2220310" cy="2065362"/>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Manejo de medicamentos </a:t>
            </a:r>
            <a:r>
              <a:rPr lang="en-US" sz="1600" dirty="0" smtClean="0"/>
              <a:t>incluso cualquier</a:t>
            </a:r>
            <a:endParaRPr lang="en-US" sz="1600" dirty="0"/>
          </a:p>
          <a:p>
            <a:pPr algn="ctr"/>
            <a:r>
              <a:rPr lang="en-US" sz="1600" dirty="0" smtClean="0"/>
              <a:t>medicamento psicotrópico</a:t>
            </a:r>
            <a:endParaRPr lang="en-US" sz="1600" dirty="0"/>
          </a:p>
        </p:txBody>
      </p:sp>
      <p:sp>
        <p:nvSpPr>
          <p:cNvPr id="4" name="Slide Number Placeholder 3"/>
          <p:cNvSpPr>
            <a:spLocks noGrp="1"/>
          </p:cNvSpPr>
          <p:nvPr>
            <p:ph type="sldNum" sz="quarter" idx="12"/>
          </p:nvPr>
        </p:nvSpPr>
        <p:spPr/>
        <p:txBody>
          <a:bodyPr/>
          <a:lstStyle/>
          <a:p>
            <a:fld id="{E52EA701-A906-4536-802C-7FE25060F8AC}" type="slidenum">
              <a:rPr lang="en-US" smtClean="0"/>
              <a:t>25</a:t>
            </a:fld>
            <a:endParaRPr lang="en-US" dirty="0"/>
          </a:p>
        </p:txBody>
      </p:sp>
    </p:spTree>
    <p:extLst>
      <p:ext uri="{BB962C8B-B14F-4D97-AF65-F5344CB8AC3E}">
        <p14:creationId xmlns:p14="http://schemas.microsoft.com/office/powerpoint/2010/main" val="2864836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1143000"/>
          </a:xfrm>
        </p:spPr>
        <p:txBody>
          <a:bodyPr>
            <a:normAutofit fontScale="90000"/>
          </a:bodyPr>
          <a:lstStyle/>
          <a:p>
            <a:r>
              <a:rPr lang="es-CO" noProof="0" dirty="0" smtClean="0"/>
              <a:t>Dé su información de contacto en caso de emergencia</a:t>
            </a:r>
            <a:endParaRPr lang="es-CO" noProof="0" dirty="0"/>
          </a:p>
        </p:txBody>
      </p:sp>
      <p:sp>
        <p:nvSpPr>
          <p:cNvPr id="3" name="Content Placeholder 2"/>
          <p:cNvSpPr>
            <a:spLocks noGrp="1"/>
          </p:cNvSpPr>
          <p:nvPr>
            <p:ph idx="1"/>
          </p:nvPr>
        </p:nvSpPr>
        <p:spPr>
          <a:xfrm>
            <a:off x="1447800" y="1524000"/>
            <a:ext cx="6705600" cy="3657600"/>
          </a:xfrm>
        </p:spPr>
        <p:txBody>
          <a:bodyPr>
            <a:normAutofit/>
          </a:bodyPr>
          <a:lstStyle/>
          <a:p>
            <a:pPr marL="82296" indent="0">
              <a:buNone/>
            </a:pPr>
            <a:r>
              <a:rPr lang="es-CO" noProof="0" dirty="0" smtClean="0"/>
              <a:t>Tiene que dar su número de teléfono a las escuelas y otros proveedores de cuidado del niño o joven, para que le puedan localizar en caso de emergencia.</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26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677" y="3581400"/>
            <a:ext cx="30670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15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fontScale="90000"/>
          </a:bodyPr>
          <a:lstStyle/>
          <a:p>
            <a:r>
              <a:rPr lang="es-CO" sz="4400" b="1" noProof="0" dirty="0" smtClean="0"/>
              <a:t>Complete la capacitación sobre el consentimiento médico</a:t>
            </a:r>
            <a:endParaRPr lang="es-CO" sz="4400" b="1" noProof="0" dirty="0"/>
          </a:p>
        </p:txBody>
      </p:sp>
      <p:sp>
        <p:nvSpPr>
          <p:cNvPr id="3" name="Content Placeholder 2"/>
          <p:cNvSpPr>
            <a:spLocks noGrp="1"/>
          </p:cNvSpPr>
          <p:nvPr>
            <p:ph idx="1"/>
          </p:nvPr>
        </p:nvSpPr>
        <p:spPr>
          <a:xfrm>
            <a:off x="1371600" y="1600200"/>
            <a:ext cx="4591050" cy="5029200"/>
          </a:xfrm>
        </p:spPr>
        <p:txBody>
          <a:bodyPr>
            <a:normAutofit fontScale="92500" lnSpcReduction="20000"/>
          </a:bodyPr>
          <a:lstStyle/>
          <a:p>
            <a:r>
              <a:rPr lang="es-CO" sz="2400" noProof="0" dirty="0" smtClean="0"/>
              <a:t>Tiene que completar una capacitación sobre el consentimiento médico aprobada por el DFPS. </a:t>
            </a:r>
          </a:p>
          <a:p>
            <a:r>
              <a:rPr lang="es-CO" sz="2400" noProof="0" dirty="0" smtClean="0"/>
              <a:t>Comprenda los principios de consentimiento informado para todos los tipos de atención médica. </a:t>
            </a:r>
          </a:p>
          <a:p>
            <a:r>
              <a:rPr lang="es-CO" sz="2400" noProof="0" dirty="0" smtClean="0"/>
              <a:t>Las leyes de Texas también requieren que usted firme un reconocimiento de que completó la capacitación y recibió información sobre medicamentos psicotrópicos.</a:t>
            </a:r>
          </a:p>
          <a:p>
            <a:r>
              <a:rPr lang="es-CO" sz="2400" noProof="0" dirty="0" smtClean="0"/>
              <a:t>Vea la Forma 2759 (</a:t>
            </a:r>
            <a:r>
              <a:rPr lang="es-CO" sz="2400" noProof="0" dirty="0" err="1" smtClean="0"/>
              <a:t>Acknowledgement</a:t>
            </a:r>
            <a:r>
              <a:rPr lang="es-CO" sz="2400" noProof="0" dirty="0" smtClean="0"/>
              <a:t> and Certificate of </a:t>
            </a:r>
            <a:r>
              <a:rPr lang="es-CO" sz="2400" noProof="0" dirty="0" err="1" smtClean="0"/>
              <a:t>Completion</a:t>
            </a:r>
            <a:r>
              <a:rPr lang="es-CO" sz="2400" noProof="0" dirty="0" smtClean="0"/>
              <a:t> of Medical </a:t>
            </a:r>
            <a:r>
              <a:rPr lang="es-CO" sz="2400" noProof="0" dirty="0" err="1" smtClean="0"/>
              <a:t>Consent</a:t>
            </a:r>
            <a:r>
              <a:rPr lang="es-CO" sz="2400" noProof="0" dirty="0" smtClean="0"/>
              <a:t> Training) en las Referencias.</a:t>
            </a:r>
          </a:p>
          <a:p>
            <a:endParaRPr lang="es-CO" noProof="0" dirty="0"/>
          </a:p>
        </p:txBody>
      </p:sp>
      <p:sp>
        <p:nvSpPr>
          <p:cNvPr id="4" name="Oval 3"/>
          <p:cNvSpPr/>
          <p:nvPr/>
        </p:nvSpPr>
        <p:spPr>
          <a:xfrm>
            <a:off x="6248400" y="4267200"/>
            <a:ext cx="2339606"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Este requisito de capacitación no aplica a los padres biológicos</a:t>
            </a:r>
            <a:endParaRPr lang="en-US" dirty="0"/>
          </a:p>
        </p:txBody>
      </p:sp>
      <p:pic>
        <p:nvPicPr>
          <p:cNvPr id="1027" name="Picture 3" descr="C:\Documents and Settings\bakerpa\Local Settings\Temporary Internet Files\Content.IE5\IIDYDU7W\MP9004423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1676400"/>
            <a:ext cx="2971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52EA701-A906-4536-802C-7FE25060F8AC}" type="slidenum">
              <a:rPr lang="en-US" smtClean="0"/>
              <a:t>27</a:t>
            </a:fld>
            <a:endParaRPr lang="en-US" dirty="0"/>
          </a:p>
        </p:txBody>
      </p:sp>
    </p:spTree>
    <p:extLst>
      <p:ext uri="{BB962C8B-B14F-4D97-AF65-F5344CB8AC3E}">
        <p14:creationId xmlns:p14="http://schemas.microsoft.com/office/powerpoint/2010/main" val="4126865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bakerpa\Local Settings\Temporary Internet Files\Content.IE5\L2RSM1O2\MP9004485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3989" y="609600"/>
            <a:ext cx="1640011" cy="27060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49920" y="304800"/>
            <a:ext cx="7790688" cy="1543509"/>
          </a:xfrm>
        </p:spPr>
        <p:txBody>
          <a:bodyPr>
            <a:normAutofit fontScale="90000"/>
          </a:bodyPr>
          <a:lstStyle/>
          <a:p>
            <a:pPr>
              <a:lnSpc>
                <a:spcPts val="4000"/>
              </a:lnSpc>
            </a:pPr>
            <a:r>
              <a:rPr lang="es-CO" noProof="0" dirty="0" smtClean="0"/>
              <a:t>Complete y dé su reconocimiento</a:t>
            </a:r>
            <a:br>
              <a:rPr lang="es-CO" noProof="0" dirty="0" smtClean="0"/>
            </a:br>
            <a:r>
              <a:rPr lang="es-CO" noProof="0" dirty="0" smtClean="0"/>
              <a:t>de la capacitación sobre el</a:t>
            </a:r>
            <a:br>
              <a:rPr lang="es-CO" noProof="0" dirty="0" smtClean="0"/>
            </a:br>
            <a:r>
              <a:rPr lang="es-CO" noProof="0" dirty="0" smtClean="0"/>
              <a:t>consentimiento médico a los medicamentos psicotrópicos</a:t>
            </a:r>
            <a:endParaRPr lang="es-CO" noProof="0" dirty="0"/>
          </a:p>
        </p:txBody>
      </p:sp>
      <p:sp>
        <p:nvSpPr>
          <p:cNvPr id="3" name="Content Placeholder 2"/>
          <p:cNvSpPr>
            <a:spLocks noGrp="1"/>
          </p:cNvSpPr>
          <p:nvPr>
            <p:ph idx="1"/>
          </p:nvPr>
        </p:nvSpPr>
        <p:spPr>
          <a:xfrm>
            <a:off x="1371600" y="2286000"/>
            <a:ext cx="6705600" cy="4572000"/>
          </a:xfrm>
        </p:spPr>
        <p:txBody>
          <a:bodyPr>
            <a:normAutofit lnSpcReduction="10000"/>
          </a:bodyPr>
          <a:lstStyle/>
          <a:p>
            <a:pPr marL="82296" indent="0">
              <a:buNone/>
            </a:pPr>
            <a:r>
              <a:rPr lang="es-CO" sz="2800" noProof="0" dirty="0" smtClean="0"/>
              <a:t>Además tiene que dar su reconocimiento por escrito (firmando la Forma 2759) de que usted: </a:t>
            </a:r>
          </a:p>
          <a:p>
            <a:r>
              <a:rPr lang="es-CO" sz="2800" noProof="0" dirty="0" smtClean="0"/>
              <a:t>Comprende los principios de consentimiento informado para los medicamentos psicotrópicos.</a:t>
            </a:r>
          </a:p>
          <a:p>
            <a:r>
              <a:rPr lang="es-CO" sz="2800" noProof="0" dirty="0" smtClean="0"/>
              <a:t>Entiende que otros métodos que no impliquen medicamentos psicotrópicos se consideran y platican con el doctor antes o en conjunto con los medicamentos psicotrópicos.</a:t>
            </a:r>
            <a:endParaRPr lang="es-CO" sz="28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28</a:t>
            </a:fld>
            <a:endParaRPr lang="en-US" dirty="0"/>
          </a:p>
        </p:txBody>
      </p:sp>
    </p:spTree>
    <p:extLst>
      <p:ext uri="{BB962C8B-B14F-4D97-AF65-F5344CB8AC3E}">
        <p14:creationId xmlns:p14="http://schemas.microsoft.com/office/powerpoint/2010/main" val="3519383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3600" noProof="0" dirty="0" smtClean="0">
                <a:solidFill>
                  <a:schemeClr val="tx1"/>
                </a:solidFill>
                <a:effectLst/>
              </a:rPr>
              <a:t>Dé al trabajador de casos un resumen de la atención médica del niño </a:t>
            </a:r>
            <a:endParaRPr lang="es-CO" sz="3600" noProof="0" dirty="0">
              <a:solidFill>
                <a:schemeClr val="tx1"/>
              </a:solidFill>
              <a:effectLst/>
            </a:endParaRPr>
          </a:p>
        </p:txBody>
      </p:sp>
      <p:sp>
        <p:nvSpPr>
          <p:cNvPr id="3" name="Content Placeholder 2"/>
          <p:cNvSpPr>
            <a:spLocks noGrp="1"/>
          </p:cNvSpPr>
          <p:nvPr>
            <p:ph idx="1"/>
          </p:nvPr>
        </p:nvSpPr>
        <p:spPr>
          <a:xfrm>
            <a:off x="1435608" y="1676400"/>
            <a:ext cx="7498080" cy="4876800"/>
          </a:xfrm>
        </p:spPr>
        <p:txBody>
          <a:bodyPr>
            <a:normAutofit/>
          </a:bodyPr>
          <a:lstStyle/>
          <a:p>
            <a:r>
              <a:rPr lang="es-CO" sz="2800" noProof="0" dirty="0" smtClean="0"/>
              <a:t>Tiene que dar al trabajador de casos actualizaciones periódicas sobre la salud médica y mental del niño.</a:t>
            </a:r>
          </a:p>
          <a:p>
            <a:r>
              <a:rPr lang="es-CO" sz="2800" noProof="0" dirty="0" smtClean="0"/>
              <a:t>Tiene que dar esta información por escrito si lo pide el trabajador de casos. </a:t>
            </a:r>
            <a:endParaRPr lang="es-CO" sz="28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29</a:t>
            </a:fld>
            <a:endParaRPr lang="en-US" dirty="0"/>
          </a:p>
        </p:txBody>
      </p:sp>
      <p:pic>
        <p:nvPicPr>
          <p:cNvPr id="2055" name="Picture 7" descr="C:\Documents and Settings\bakerpa\Local Settings\Temporary Internet Files\Content.IE5\P8JHRYX8\MP900387490[1].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800" y="4674616"/>
            <a:ext cx="3124200" cy="2041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6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498080" cy="1143000"/>
          </a:xfrm>
        </p:spPr>
        <p:txBody>
          <a:bodyPr>
            <a:normAutofit fontScale="90000"/>
          </a:bodyPr>
          <a:lstStyle/>
          <a:p>
            <a:r>
              <a:rPr lang="es-CO" noProof="0" dirty="0" smtClean="0">
                <a:solidFill>
                  <a:schemeClr val="tx1"/>
                </a:solidFill>
              </a:rPr>
              <a:t>Definiciones de términos usados en esta capacitación</a:t>
            </a:r>
            <a:endParaRPr lang="es-CO" noProof="0" dirty="0">
              <a:solidFill>
                <a:schemeClr val="tx1"/>
              </a:solidFill>
            </a:endParaRPr>
          </a:p>
        </p:txBody>
      </p:sp>
      <p:sp>
        <p:nvSpPr>
          <p:cNvPr id="3" name="Content Placeholder 2"/>
          <p:cNvSpPr>
            <a:spLocks noGrp="1"/>
          </p:cNvSpPr>
          <p:nvPr>
            <p:ph idx="1"/>
          </p:nvPr>
        </p:nvSpPr>
        <p:spPr>
          <a:xfrm>
            <a:off x="1066800" y="1905000"/>
            <a:ext cx="7696200" cy="4724400"/>
          </a:xfrm>
        </p:spPr>
        <p:txBody>
          <a:bodyPr>
            <a:noAutofit/>
          </a:bodyPr>
          <a:lstStyle/>
          <a:p>
            <a:r>
              <a:rPr lang="es-CO" sz="2800" b="1" noProof="0" dirty="0" smtClean="0"/>
              <a:t>Otorgante de consentimiento médico</a:t>
            </a:r>
            <a:r>
              <a:rPr lang="es-CO" sz="2800" noProof="0" dirty="0" smtClean="0"/>
              <a:t> es una persona nombrada por la corte o el DFPS para tomar decisiones médicas para un niño bajo la tutela principal del DFPS. </a:t>
            </a:r>
          </a:p>
          <a:p>
            <a:r>
              <a:rPr lang="es-CO" sz="2800" b="1" noProof="0" dirty="0" smtClean="0"/>
              <a:t>Joven otorgante de consentimiento médico</a:t>
            </a:r>
            <a:r>
              <a:rPr lang="es-CO" sz="2800" noProof="0" dirty="0" smtClean="0"/>
              <a:t> es un joven (de 16 o 17 años) al cual la corte le permite tomar sus propias decisiones médicas. </a:t>
            </a:r>
          </a:p>
          <a:p>
            <a:r>
              <a:rPr lang="es-CO" sz="2800" b="1" noProof="0" dirty="0" smtClean="0"/>
              <a:t>Tutela principal del DFPS</a:t>
            </a:r>
            <a:r>
              <a:rPr lang="es-CO" sz="2800" noProof="0" dirty="0" smtClean="0"/>
              <a:t> significa que el DFPS tiene la custodia legal de un niño o joven.</a:t>
            </a:r>
            <a:endParaRPr lang="es-CO" sz="28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3</a:t>
            </a:fld>
            <a:endParaRPr lang="en-US" dirty="0"/>
          </a:p>
        </p:txBody>
      </p:sp>
    </p:spTree>
    <p:extLst>
      <p:ext uri="{BB962C8B-B14F-4D97-AF65-F5344CB8AC3E}">
        <p14:creationId xmlns:p14="http://schemas.microsoft.com/office/powerpoint/2010/main" val="2880913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3200" b="1" noProof="0" dirty="0" smtClean="0"/>
              <a:t>Informe al trabajador </a:t>
            </a:r>
            <a:br>
              <a:rPr lang="es-CO" sz="3200" b="1" noProof="0" dirty="0" smtClean="0"/>
            </a:br>
            <a:r>
              <a:rPr lang="es-CO" sz="3200" b="1" noProof="0" dirty="0" smtClean="0"/>
              <a:t>lo antes posible acerca de </a:t>
            </a:r>
            <a:br>
              <a:rPr lang="es-CO" sz="3200" b="1" noProof="0" dirty="0" smtClean="0"/>
            </a:br>
            <a:r>
              <a:rPr lang="es-CO" sz="3200" b="1" noProof="0" dirty="0" smtClean="0"/>
              <a:t>cualquier padecimiento médico grave</a:t>
            </a:r>
            <a:endParaRPr lang="es-CO" sz="3200" b="1" noProof="0" dirty="0"/>
          </a:p>
        </p:txBody>
      </p:sp>
      <p:sp>
        <p:nvSpPr>
          <p:cNvPr id="3" name="Content Placeholder 2"/>
          <p:cNvSpPr>
            <a:spLocks noGrp="1"/>
          </p:cNvSpPr>
          <p:nvPr>
            <p:ph idx="1"/>
          </p:nvPr>
        </p:nvSpPr>
        <p:spPr>
          <a:xfrm>
            <a:off x="1219200" y="1524000"/>
            <a:ext cx="7327392" cy="3276600"/>
          </a:xfrm>
        </p:spPr>
        <p:txBody>
          <a:bodyPr>
            <a:normAutofit fontScale="62500" lnSpcReduction="20000"/>
          </a:bodyPr>
          <a:lstStyle/>
          <a:p>
            <a:r>
              <a:rPr lang="es-CO" noProof="0" dirty="0" smtClean="0"/>
              <a:t/>
            </a:r>
            <a:br>
              <a:rPr lang="es-CO" noProof="0" dirty="0" smtClean="0"/>
            </a:br>
            <a:r>
              <a:rPr lang="es-CO" noProof="0" dirty="0" smtClean="0"/>
              <a:t>Tiene que avisar al trabajador de casos de CPS de cualquier padecimiento médico grave tan pronto como sea posible, pero a más tardar dentro de 24 horas. </a:t>
            </a:r>
          </a:p>
          <a:p>
            <a:r>
              <a:rPr lang="es-CO" noProof="0" dirty="0" smtClean="0"/>
              <a:t>Si usted es un padre temporal con licencia y el otorgante de consentimiento médico del niño, tiene que seguir </a:t>
            </a:r>
            <a:r>
              <a:rPr lang="es-CO" i="1" noProof="0" dirty="0" smtClean="0"/>
              <a:t>las normas mínimas para avisar </a:t>
            </a:r>
            <a:r>
              <a:rPr lang="es-CO" noProof="0" dirty="0" smtClean="0"/>
              <a:t>(vea la sección 749.503 a continuación).</a:t>
            </a:r>
          </a:p>
          <a:p>
            <a:r>
              <a:rPr lang="es-CO" b="1" noProof="0" dirty="0" smtClean="0"/>
              <a:t>§749.503. ¿Cuándo tengo que documentar e informar sobre un incidente grave? </a:t>
            </a:r>
          </a:p>
          <a:p>
            <a:r>
              <a:rPr lang="es-CO" b="1" i="1" noProof="0" dirty="0" smtClean="0"/>
              <a:t>Subcapítulo D, Informes y registros: División 1, Cómo informar sobre incidentes graves y otros acontecimientos - septiembre de 2010 </a:t>
            </a:r>
            <a:endParaRPr lang="es-CO" b="1" noProof="0" dirty="0" smtClean="0"/>
          </a:p>
          <a:p>
            <a:endParaRPr lang="es-CO" sz="3500" noProof="0" dirty="0">
              <a:solidFill>
                <a:srgbClr val="00CC00"/>
              </a:solidFill>
            </a:endParaRPr>
          </a:p>
        </p:txBody>
      </p:sp>
      <p:sp>
        <p:nvSpPr>
          <p:cNvPr id="4" name="Rounded Rectangle 3"/>
          <p:cNvSpPr/>
          <p:nvPr/>
        </p:nvSpPr>
        <p:spPr>
          <a:xfrm>
            <a:off x="1066800" y="5029200"/>
            <a:ext cx="8001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dirty="0" smtClean="0"/>
              <a:t>Algunos ejemplos </a:t>
            </a:r>
            <a:r>
              <a:rPr lang="en-US" dirty="0"/>
              <a:t>de </a:t>
            </a:r>
            <a:r>
              <a:rPr lang="es-CO" dirty="0" smtClean="0"/>
              <a:t>padecimientos de los que se tiene que avisar de una vez son: </a:t>
            </a:r>
          </a:p>
          <a:p>
            <a:pPr marL="285750" indent="-285750">
              <a:buFont typeface="Arial" panose="020B0604020202020204" pitchFamily="34" charset="0"/>
              <a:buChar char="•"/>
            </a:pPr>
            <a:r>
              <a:rPr lang="es-CO" dirty="0" smtClean="0"/>
              <a:t>Lesiones o enfermedades que ponen en riesgo la vida o podrían tener consecuencias médicas a largo plazo, incluso hospitalización para cirugía. </a:t>
            </a:r>
          </a:p>
          <a:p>
            <a:pPr marL="285750" indent="-285750">
              <a:buFont typeface="Arial" panose="020B0604020202020204" pitchFamily="34" charset="0"/>
              <a:buChar char="•"/>
            </a:pPr>
            <a:r>
              <a:rPr lang="es-CO" dirty="0" smtClean="0"/>
              <a:t>Cualquier padecimiento que no sea una emergencia menor.</a:t>
            </a:r>
            <a:endParaRPr lang="es-CO" dirty="0"/>
          </a:p>
        </p:txBody>
      </p:sp>
      <p:sp>
        <p:nvSpPr>
          <p:cNvPr id="5" name="Slide Number Placeholder 4"/>
          <p:cNvSpPr>
            <a:spLocks noGrp="1"/>
          </p:cNvSpPr>
          <p:nvPr>
            <p:ph type="sldNum" sz="quarter" idx="12"/>
          </p:nvPr>
        </p:nvSpPr>
        <p:spPr/>
        <p:txBody>
          <a:bodyPr/>
          <a:lstStyle/>
          <a:p>
            <a:fld id="{E52EA701-A906-4536-802C-7FE25060F8AC}" type="slidenum">
              <a:rPr lang="en-US" smtClean="0"/>
              <a:t>30</a:t>
            </a:fld>
            <a:endParaRPr lang="en-US" dirty="0"/>
          </a:p>
        </p:txBody>
      </p:sp>
    </p:spTree>
    <p:extLst>
      <p:ext uri="{BB962C8B-B14F-4D97-AF65-F5344CB8AC3E}">
        <p14:creationId xmlns:p14="http://schemas.microsoft.com/office/powerpoint/2010/main" val="237673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960" y="3962400"/>
            <a:ext cx="230078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s-CO" sz="3100" b="1" noProof="0" dirty="0" smtClean="0">
                <a:effectLst/>
              </a:rPr>
              <a:t>Avise con prontitud sobre cambios en los medicamentos psicotrópicos o en las dosis</a:t>
            </a:r>
            <a:endParaRPr lang="es-CO" noProof="0" dirty="0">
              <a:solidFill>
                <a:schemeClr val="tx1"/>
              </a:solidFill>
            </a:endParaRPr>
          </a:p>
        </p:txBody>
      </p:sp>
      <p:sp>
        <p:nvSpPr>
          <p:cNvPr id="3" name="Content Placeholder 2"/>
          <p:cNvSpPr>
            <a:spLocks noGrp="1"/>
          </p:cNvSpPr>
          <p:nvPr>
            <p:ph idx="1"/>
          </p:nvPr>
        </p:nvSpPr>
        <p:spPr>
          <a:xfrm>
            <a:off x="1212137" y="1524000"/>
            <a:ext cx="6179263" cy="5257800"/>
          </a:xfrm>
        </p:spPr>
        <p:txBody>
          <a:bodyPr>
            <a:normAutofit fontScale="85000" lnSpcReduction="20000"/>
          </a:bodyPr>
          <a:lstStyle/>
          <a:p>
            <a:r>
              <a:rPr lang="es-CO" sz="3600" noProof="0" dirty="0" smtClean="0"/>
              <a:t>Como el otorgante de consentimiento médico del niño, usted tiene que dar información por escrito al trabajador de casos de CPS sobre las nuevas recetas médicas y los cambios de dosis de los medicamentos psicotrópicos recetados para el niño. </a:t>
            </a:r>
          </a:p>
          <a:p>
            <a:r>
              <a:rPr lang="es-CO" sz="3600" noProof="0" dirty="0" smtClean="0"/>
              <a:t>Esto se tiene que dar al trabajador de casos por escrito a más tardar el siguiente día laboral por correo electrónico o fax.</a:t>
            </a:r>
          </a:p>
          <a:p>
            <a:endParaRPr lang="es-CO" sz="35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31</a:t>
            </a:fld>
            <a:endParaRPr lang="en-US" dirty="0"/>
          </a:p>
        </p:txBody>
      </p:sp>
    </p:spTree>
    <p:extLst>
      <p:ext uri="{BB962C8B-B14F-4D97-AF65-F5344CB8AC3E}">
        <p14:creationId xmlns:p14="http://schemas.microsoft.com/office/powerpoint/2010/main" val="85801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2800" b="1" noProof="0" dirty="0" smtClean="0"/>
              <a:t>Asegúrese de que el niño vaya a las citas periódicas con el doctor que recetó los medicamentos psicotrópicos </a:t>
            </a:r>
            <a:endParaRPr lang="es-CO" sz="2800" b="1" noProof="0" dirty="0"/>
          </a:p>
        </p:txBody>
      </p:sp>
      <p:sp>
        <p:nvSpPr>
          <p:cNvPr id="7" name="Content Placeholder 5"/>
          <p:cNvSpPr txBox="1">
            <a:spLocks/>
          </p:cNvSpPr>
          <p:nvPr/>
        </p:nvSpPr>
        <p:spPr>
          <a:xfrm>
            <a:off x="1447904" y="1638300"/>
            <a:ext cx="7162696" cy="49911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dirty="0" smtClean="0"/>
              <a:t>Tiene </a:t>
            </a:r>
            <a:r>
              <a:rPr lang="en-US" sz="2400" dirty="0"/>
              <a:t>que asegurarse de que el niño tenga una cita con el doctor que le recetó los medicamentos psicotrópicos, o la enfermera de práctica avanzada o el asistente médico al menos una vez cada 90 días para que el proveedor de atención médica pueda: </a:t>
            </a:r>
          </a:p>
          <a:p>
            <a:r>
              <a:rPr lang="en-US" sz="2400" dirty="0"/>
              <a:t>Monitorear debidamente los efectos secundarios del medicamento.</a:t>
            </a:r>
          </a:p>
          <a:p>
            <a:r>
              <a:rPr lang="en-US" sz="2400" dirty="0"/>
              <a:t>Averiguar si el medicamento está ayudando. </a:t>
            </a:r>
          </a:p>
          <a:p>
            <a:r>
              <a:rPr lang="en-US" sz="2400" dirty="0"/>
              <a:t>Decidir si se recomienda el uso continuo del medicamento</a:t>
            </a:r>
            <a:r>
              <a:rPr lang="en-US" sz="2400" dirty="0" smtClean="0"/>
              <a:t>.</a:t>
            </a:r>
            <a:endParaRPr lang="en-US" sz="2400" dirty="0"/>
          </a:p>
        </p:txBody>
      </p:sp>
      <p:pic>
        <p:nvPicPr>
          <p:cNvPr id="3074" name="Picture 2" descr="C:\Documents and Settings\BAKERPA\Local Settings\Temporary Internet Files\Content.IE5\9YR8AU1W\MP900309636[1].jpg"/>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21261" y="5348037"/>
            <a:ext cx="1815981" cy="129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52EA701-A906-4536-802C-7FE25060F8AC}" type="slidenum">
              <a:rPr lang="en-US" smtClean="0"/>
              <a:t>32</a:t>
            </a:fld>
            <a:endParaRPr lang="en-US" dirty="0"/>
          </a:p>
        </p:txBody>
      </p:sp>
    </p:spTree>
    <p:extLst>
      <p:ext uri="{BB962C8B-B14F-4D97-AF65-F5344CB8AC3E}">
        <p14:creationId xmlns:p14="http://schemas.microsoft.com/office/powerpoint/2010/main" val="2519627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98080" cy="1325562"/>
          </a:xfrm>
        </p:spPr>
        <p:txBody>
          <a:bodyPr>
            <a:normAutofit fontScale="90000"/>
          </a:bodyPr>
          <a:lstStyle/>
          <a:p>
            <a:r>
              <a:rPr lang="es-CO" sz="4000" b="1" noProof="0" dirty="0" smtClean="0"/>
              <a:t>Resumen de las responsabilidades del otorgante de consentimiento médico</a:t>
            </a:r>
            <a:endParaRPr lang="es-CO" noProof="0" dirty="0"/>
          </a:p>
        </p:txBody>
      </p:sp>
      <p:sp>
        <p:nvSpPr>
          <p:cNvPr id="3" name="Content Placeholder 2"/>
          <p:cNvSpPr>
            <a:spLocks noGrp="1"/>
          </p:cNvSpPr>
          <p:nvPr>
            <p:ph idx="1"/>
          </p:nvPr>
        </p:nvSpPr>
        <p:spPr>
          <a:xfrm>
            <a:off x="1435608" y="1981200"/>
            <a:ext cx="7498080" cy="4876800"/>
          </a:xfrm>
        </p:spPr>
        <p:txBody>
          <a:bodyPr>
            <a:normAutofit fontScale="70000" lnSpcReduction="20000"/>
          </a:bodyPr>
          <a:lstStyle/>
          <a:p>
            <a:r>
              <a:rPr lang="es-CO" noProof="0" dirty="0" smtClean="0"/>
              <a:t>Conocer las necesidades médicas, los padecimientos y la historia del niño o joven.</a:t>
            </a:r>
          </a:p>
          <a:p>
            <a:r>
              <a:rPr lang="es-CO" noProof="0" dirty="0" smtClean="0"/>
              <a:t>Ayudar al niño o joven a entender la necesidad del tratamiento, los servicios, las pruebas o los medicamentos. Su objetivo tiene que ser prepararlos para poder tomar esta decisión por su cuenta cuando sean adultos.</a:t>
            </a:r>
          </a:p>
          <a:p>
            <a:r>
              <a:rPr lang="es-CO" noProof="0" dirty="0" smtClean="0"/>
              <a:t>Participar en las citas médicas y otras citas de salud con el niño o joven.</a:t>
            </a:r>
          </a:p>
          <a:p>
            <a:r>
              <a:rPr lang="es-CO" noProof="0" dirty="0" smtClean="0"/>
              <a:t>Dar un resumen de la atención médica del niño o joven a CPS con regularidad y cuando lo pidan.</a:t>
            </a:r>
          </a:p>
          <a:p>
            <a:r>
              <a:rPr lang="es-CO" noProof="0" dirty="0" smtClean="0"/>
              <a:t>Compartir información lo antes posible con CPS sobre padecimientos médicos importantes.</a:t>
            </a:r>
          </a:p>
          <a:p>
            <a:r>
              <a:rPr lang="es-CO" noProof="0" dirty="0" smtClean="0"/>
              <a:t>Considerar opciones para el niño o joven que no incluyan medicamentos antes o en conjunto con los medicamentos psicotrópicos.</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33</a:t>
            </a:fld>
            <a:endParaRPr lang="en-US" dirty="0"/>
          </a:p>
        </p:txBody>
      </p:sp>
    </p:spTree>
    <p:extLst>
      <p:ext uri="{BB962C8B-B14F-4D97-AF65-F5344CB8AC3E}">
        <p14:creationId xmlns:p14="http://schemas.microsoft.com/office/powerpoint/2010/main" val="1600137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3600" b="1" noProof="0" dirty="0" smtClean="0"/>
              <a:t>Resumen de las responsabilidades del otorgante de consentimiento médico </a:t>
            </a:r>
            <a:r>
              <a:rPr lang="es-CO" sz="3100" b="1" noProof="0" dirty="0" smtClean="0"/>
              <a:t>(continuación)</a:t>
            </a:r>
            <a:endParaRPr lang="es-CO" sz="3100" noProof="0" dirty="0"/>
          </a:p>
        </p:txBody>
      </p:sp>
      <p:sp>
        <p:nvSpPr>
          <p:cNvPr id="3" name="Content Placeholder 2"/>
          <p:cNvSpPr>
            <a:spLocks noGrp="1"/>
          </p:cNvSpPr>
          <p:nvPr>
            <p:ph idx="1"/>
          </p:nvPr>
        </p:nvSpPr>
        <p:spPr>
          <a:xfrm>
            <a:off x="1435608" y="1828800"/>
            <a:ext cx="7498080" cy="5410200"/>
          </a:xfrm>
        </p:spPr>
        <p:txBody>
          <a:bodyPr>
            <a:normAutofit fontScale="70000" lnSpcReduction="20000"/>
          </a:bodyPr>
          <a:lstStyle/>
          <a:p>
            <a:r>
              <a:rPr lang="es-CO" noProof="0" dirty="0" smtClean="0"/>
              <a:t>Dar información por escrito sobre las nuevas recetas de medicamentos psicotrópicos y cambios de dosis a CPS para el siguiente día laboral.</a:t>
            </a:r>
          </a:p>
          <a:p>
            <a:r>
              <a:rPr lang="es-CO" noProof="0" dirty="0" smtClean="0"/>
              <a:t>Leer, firmar y cumplir lo indicado en la </a:t>
            </a:r>
            <a:r>
              <a:rPr lang="es-CO" noProof="0" dirty="0" smtClean="0">
                <a:hlinkClick r:id="rId2"/>
              </a:rPr>
              <a:t>Forma 2085-Bs (Designación de otorgante de consentimiento médico) </a:t>
            </a:r>
            <a:r>
              <a:rPr lang="es-CO" i="1" noProof="0" dirty="0" smtClean="0">
                <a:hlinkClick r:id="rId2"/>
              </a:rPr>
              <a:t>documento en Word</a:t>
            </a:r>
            <a:endParaRPr lang="es-CO" noProof="0" dirty="0" smtClean="0"/>
          </a:p>
          <a:p>
            <a:r>
              <a:rPr lang="es-CO" noProof="0" dirty="0" smtClean="0"/>
              <a:t>Presentar la Forma 2085-Bs en todas las citas médicas.</a:t>
            </a:r>
          </a:p>
          <a:p>
            <a:r>
              <a:rPr lang="es-CO" noProof="0" dirty="0" smtClean="0"/>
              <a:t>Dar información de contacto de emergencia para los otorgantes de consentimiento médico al DFPS y otros.</a:t>
            </a:r>
          </a:p>
          <a:p>
            <a:r>
              <a:rPr lang="es-CO" noProof="0" dirty="0" smtClean="0"/>
              <a:t>Completar la capacitación sobre el consentimiento médico del DFPS y reconocer por escrito que usted entiende el consentimiento informado y la importancia de considerar las opciones que no incluyan medicamentos para un niño o joven antes o en conjunto con los medicamentos psicotrópicos.</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34</a:t>
            </a:fld>
            <a:endParaRPr lang="en-US" dirty="0"/>
          </a:p>
        </p:txBody>
      </p:sp>
    </p:spTree>
    <p:extLst>
      <p:ext uri="{BB962C8B-B14F-4D97-AF65-F5344CB8AC3E}">
        <p14:creationId xmlns:p14="http://schemas.microsoft.com/office/powerpoint/2010/main" val="460866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Atención médica </a:t>
            </a:r>
            <a:r>
              <a:rPr lang="es-CO" sz="2800" noProof="0" dirty="0" smtClean="0"/>
              <a:t>incluso la atención preventiva</a:t>
            </a:r>
            <a:endParaRPr lang="es-CO" sz="2800" noProof="0" dirty="0"/>
          </a:p>
        </p:txBody>
      </p:sp>
      <p:sp>
        <p:nvSpPr>
          <p:cNvPr id="3" name="Text Placeholder 2"/>
          <p:cNvSpPr>
            <a:spLocks noGrp="1"/>
          </p:cNvSpPr>
          <p:nvPr>
            <p:ph type="body" idx="1"/>
          </p:nvPr>
        </p:nvSpPr>
        <p:spPr/>
        <p:txBody>
          <a:bodyPr/>
          <a:lstStyle/>
          <a:p>
            <a:r>
              <a:rPr lang="es-CO" noProof="0" dirty="0" smtClean="0"/>
              <a:t>Sección 3 </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35</a:t>
            </a:fld>
            <a:endParaRPr lang="en-US" dirty="0"/>
          </a:p>
        </p:txBody>
      </p:sp>
    </p:spTree>
    <p:extLst>
      <p:ext uri="{BB962C8B-B14F-4D97-AF65-F5344CB8AC3E}">
        <p14:creationId xmlns:p14="http://schemas.microsoft.com/office/powerpoint/2010/main" val="1869095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391400" cy="1143000"/>
          </a:xfrm>
        </p:spPr>
        <p:txBody>
          <a:bodyPr>
            <a:noAutofit/>
          </a:bodyPr>
          <a:lstStyle/>
          <a:p>
            <a:r>
              <a:rPr lang="es-CO" sz="3200" noProof="0" dirty="0" smtClean="0">
                <a:effectLst/>
              </a:rPr>
              <a:t>El otorgante de consentimiento médico da su consentimiento para las siguientes visitas de atención médica: </a:t>
            </a:r>
            <a:endParaRPr lang="es-CO" sz="3200" noProof="0" dirty="0">
              <a:effectLst/>
            </a:endParaRPr>
          </a:p>
        </p:txBody>
      </p:sp>
      <p:sp>
        <p:nvSpPr>
          <p:cNvPr id="3" name="Content Placeholder 2"/>
          <p:cNvSpPr>
            <a:spLocks noGrp="1"/>
          </p:cNvSpPr>
          <p:nvPr>
            <p:ph idx="1"/>
          </p:nvPr>
        </p:nvSpPr>
        <p:spPr>
          <a:xfrm>
            <a:off x="1219200" y="1676400"/>
            <a:ext cx="4038600" cy="4343400"/>
          </a:xfrm>
        </p:spPr>
        <p:txBody>
          <a:bodyPr>
            <a:noAutofit/>
          </a:bodyPr>
          <a:lstStyle/>
          <a:p>
            <a:pPr marL="457200" indent="-457200">
              <a:spcBef>
                <a:spcPts val="0"/>
              </a:spcBef>
            </a:pPr>
            <a:r>
              <a:rPr lang="es-CO" sz="2400" noProof="0" dirty="0" smtClean="0">
                <a:ea typeface="Times New Roman"/>
                <a:cs typeface="Verdana"/>
              </a:rPr>
              <a:t>citas médicas</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visitas por enfermedad </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visitas de especialistas</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exámenes de la vista</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visitas dentales</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atención preventiva</a:t>
            </a:r>
          </a:p>
          <a:p>
            <a:pPr marL="457200" indent="-457200">
              <a:spcBef>
                <a:spcPts val="0"/>
              </a:spcBef>
            </a:pPr>
            <a:endParaRPr lang="es-CO" sz="2400" noProof="0" dirty="0" smtClean="0">
              <a:ea typeface="Times New Roman"/>
              <a:cs typeface="Verdana"/>
            </a:endParaRPr>
          </a:p>
          <a:p>
            <a:pPr marL="342900" indent="-342900">
              <a:spcBef>
                <a:spcPts val="0"/>
              </a:spcBef>
            </a:pPr>
            <a:r>
              <a:rPr lang="es-CO" sz="2400" noProof="0" dirty="0" smtClean="0">
                <a:ea typeface="Times New Roman"/>
                <a:cs typeface="Verdana"/>
              </a:rPr>
              <a:t> visitas de seguimiento</a:t>
            </a:r>
          </a:p>
          <a:p>
            <a:pPr marL="457200" indent="-457200">
              <a:spcBef>
                <a:spcPts val="0"/>
              </a:spcBef>
            </a:pPr>
            <a:endParaRPr lang="es-CO" sz="2400" noProof="0" dirty="0" smtClean="0">
              <a:ea typeface="Times New Roman"/>
              <a:cs typeface="Verdana"/>
            </a:endParaRPr>
          </a:p>
          <a:p>
            <a:pPr marL="457200" indent="-457200">
              <a:spcBef>
                <a:spcPts val="0"/>
              </a:spcBef>
            </a:pPr>
            <a:endParaRPr lang="es-CO" sz="2400" noProof="0" dirty="0" smtClean="0">
              <a:ea typeface="Times New Roman"/>
              <a:cs typeface="Verdana"/>
            </a:endParaRPr>
          </a:p>
          <a:p>
            <a:pPr marL="457200" indent="-457200">
              <a:spcBef>
                <a:spcPts val="0"/>
              </a:spcBef>
            </a:pPr>
            <a:endParaRPr lang="es-CO" sz="2400" noProof="0" dirty="0" smtClean="0">
              <a:ea typeface="Times New Roman"/>
              <a:cs typeface="Verdana"/>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36</a:t>
            </a:fld>
            <a:endParaRPr lang="en-US" dirty="0"/>
          </a:p>
        </p:txBody>
      </p:sp>
      <p:sp>
        <p:nvSpPr>
          <p:cNvPr id="5" name="Oval 4"/>
          <p:cNvSpPr/>
          <p:nvPr/>
        </p:nvSpPr>
        <p:spPr>
          <a:xfrm>
            <a:off x="4876800" y="1981200"/>
            <a:ext cx="4114800" cy="4038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a:p>
            <a:pPr algn="ctr"/>
            <a:r>
              <a:rPr lang="en-US" sz="2000" dirty="0" smtClean="0"/>
              <a:t>La mayoría de los niños bajo la custodia principal del DFPS llenan los requisitos para STAR Health.  El otorgante de consentimiento </a:t>
            </a:r>
            <a:r>
              <a:rPr lang="en-US" sz="2000" dirty="0"/>
              <a:t>m</a:t>
            </a:r>
            <a:r>
              <a:rPr lang="en-US" sz="2000" dirty="0" smtClean="0"/>
              <a:t>édico tiene que usar los proveedores de la red STAR Health para todos los servicios de atención médica</a:t>
            </a:r>
            <a:r>
              <a:rPr lang="en-US" dirty="0" smtClean="0"/>
              <a:t>. </a:t>
            </a:r>
            <a:endParaRPr lang="en-US" dirty="0"/>
          </a:p>
        </p:txBody>
      </p:sp>
    </p:spTree>
    <p:extLst>
      <p:ext uri="{BB962C8B-B14F-4D97-AF65-F5344CB8AC3E}">
        <p14:creationId xmlns:p14="http://schemas.microsoft.com/office/powerpoint/2010/main" val="4258833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391400" cy="1066800"/>
          </a:xfrm>
        </p:spPr>
        <p:txBody>
          <a:bodyPr>
            <a:normAutofit fontScale="90000"/>
          </a:bodyPr>
          <a:lstStyle/>
          <a:p>
            <a:r>
              <a:rPr lang="es-CO" sz="3600" b="1" noProof="0" dirty="0" smtClean="0">
                <a:effectLst/>
              </a:rPr>
              <a:t>Los exámenes médicos incluidos en las citas de atención preventiva son:</a:t>
            </a:r>
            <a:endParaRPr lang="es-CO" noProof="0" dirty="0"/>
          </a:p>
        </p:txBody>
      </p:sp>
      <p:sp>
        <p:nvSpPr>
          <p:cNvPr id="3" name="Content Placeholder 2"/>
          <p:cNvSpPr>
            <a:spLocks noGrp="1"/>
          </p:cNvSpPr>
          <p:nvPr>
            <p:ph idx="1"/>
          </p:nvPr>
        </p:nvSpPr>
        <p:spPr>
          <a:xfrm>
            <a:off x="1219200" y="1676400"/>
            <a:ext cx="3364992" cy="4343400"/>
          </a:xfrm>
        </p:spPr>
        <p:txBody>
          <a:bodyPr>
            <a:noAutofit/>
          </a:bodyPr>
          <a:lstStyle/>
          <a:p>
            <a:pPr marL="457200" indent="-457200">
              <a:spcBef>
                <a:spcPts val="0"/>
              </a:spcBef>
            </a:pPr>
            <a:r>
              <a:rPr lang="es-CO" sz="2400" noProof="0" dirty="0" smtClean="0">
                <a:ea typeface="Times New Roman"/>
                <a:cs typeface="Verdana"/>
              </a:rPr>
              <a:t>Exámenes de Pasos Sanos de Texas incluso de la vista y audición</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Pruebas de detección de la salud mental o del desarrollo</a:t>
            </a:r>
          </a:p>
          <a:p>
            <a:pPr marL="457200" indent="-457200">
              <a:spcBef>
                <a:spcPts val="0"/>
              </a:spcBef>
            </a:pPr>
            <a:endParaRPr lang="es-CO" sz="2400" noProof="0" dirty="0" smtClean="0">
              <a:ea typeface="Times New Roman"/>
              <a:cs typeface="Verdana"/>
            </a:endParaRPr>
          </a:p>
          <a:p>
            <a:pPr marL="457200" indent="-457200">
              <a:spcBef>
                <a:spcPts val="0"/>
              </a:spcBef>
            </a:pPr>
            <a:r>
              <a:rPr lang="es-CO" sz="2400" noProof="0" dirty="0" smtClean="0">
                <a:ea typeface="Times New Roman"/>
                <a:cs typeface="Verdana"/>
              </a:rPr>
              <a:t>Inmunizaciones</a:t>
            </a:r>
          </a:p>
        </p:txBody>
      </p:sp>
      <p:sp>
        <p:nvSpPr>
          <p:cNvPr id="8" name="Content Placeholder 2"/>
          <p:cNvSpPr txBox="1">
            <a:spLocks/>
          </p:cNvSpPr>
          <p:nvPr/>
        </p:nvSpPr>
        <p:spPr>
          <a:xfrm>
            <a:off x="4876800" y="1752600"/>
            <a:ext cx="4038600" cy="43434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57200" indent="-457200">
              <a:spcBef>
                <a:spcPts val="0"/>
              </a:spcBef>
            </a:pPr>
            <a:r>
              <a:rPr lang="en-US" sz="2400" dirty="0" smtClean="0">
                <a:ea typeface="Times New Roman"/>
                <a:cs typeface="Verdana"/>
              </a:rPr>
              <a:t>Pruebas de laboratorio para propósitos de detección</a:t>
            </a:r>
          </a:p>
          <a:p>
            <a:pPr marL="457200" indent="-457200">
              <a:spcBef>
                <a:spcPts val="0"/>
              </a:spcBef>
            </a:pPr>
            <a:endParaRPr lang="en-US" sz="2400" dirty="0" smtClean="0">
              <a:ea typeface="Times New Roman"/>
              <a:cs typeface="Verdana"/>
            </a:endParaRPr>
          </a:p>
          <a:p>
            <a:pPr marL="457200" indent="-457200">
              <a:spcBef>
                <a:spcPts val="0"/>
              </a:spcBef>
            </a:pPr>
            <a:r>
              <a:rPr lang="en-US" sz="2400" dirty="0" smtClean="0">
                <a:ea typeface="Times New Roman"/>
                <a:cs typeface="Verdana"/>
              </a:rPr>
              <a:t>Orientación anticipada (orientación </a:t>
            </a:r>
            <a:r>
              <a:rPr lang="en-US" sz="2400" dirty="0" err="1" smtClean="0">
                <a:ea typeface="Times New Roman"/>
                <a:cs typeface="Verdana"/>
              </a:rPr>
              <a:t>sobre</a:t>
            </a:r>
            <a:r>
              <a:rPr lang="en-US" sz="2400" dirty="0" smtClean="0">
                <a:ea typeface="Times New Roman"/>
                <a:cs typeface="Verdana"/>
              </a:rPr>
              <a:t> </a:t>
            </a:r>
            <a:br>
              <a:rPr lang="en-US" sz="2400" dirty="0" smtClean="0">
                <a:ea typeface="Times New Roman"/>
                <a:cs typeface="Verdana"/>
              </a:rPr>
            </a:br>
            <a:r>
              <a:rPr lang="en-US" sz="2400" dirty="0" smtClean="0">
                <a:ea typeface="Times New Roman"/>
                <a:cs typeface="Verdana"/>
              </a:rPr>
              <a:t>el bienestar y la seguridad)</a:t>
            </a:r>
          </a:p>
          <a:p>
            <a:pPr marL="457200" indent="-457200">
              <a:spcBef>
                <a:spcPts val="0"/>
              </a:spcBef>
            </a:pPr>
            <a:endParaRPr lang="en-US" sz="2400" dirty="0" smtClean="0">
              <a:ea typeface="Times New Roman"/>
              <a:cs typeface="Verdana"/>
            </a:endParaRPr>
          </a:p>
          <a:p>
            <a:pPr marL="457200" indent="-457200">
              <a:spcBef>
                <a:spcPts val="0"/>
              </a:spcBef>
            </a:pPr>
            <a:r>
              <a:rPr lang="en-US" sz="2400" dirty="0" smtClean="0">
                <a:ea typeface="Times New Roman"/>
                <a:cs typeface="Verdana"/>
              </a:rPr>
              <a:t>Exámenes dentales</a:t>
            </a:r>
            <a:r>
              <a:rPr lang="en-US" sz="2400" dirty="0" smtClean="0">
                <a:solidFill>
                  <a:srgbClr val="000000"/>
                </a:solidFill>
                <a:latin typeface="Verdana"/>
                <a:ea typeface="Times New Roman"/>
                <a:cs typeface="Verdana"/>
              </a:rPr>
              <a:t/>
            </a:r>
            <a:br>
              <a:rPr lang="en-US" sz="2400" dirty="0" smtClean="0">
                <a:solidFill>
                  <a:srgbClr val="000000"/>
                </a:solidFill>
                <a:latin typeface="Verdana"/>
                <a:ea typeface="Times New Roman"/>
                <a:cs typeface="Verdana"/>
              </a:rPr>
            </a:br>
            <a:endParaRPr lang="en-US" sz="2400" dirty="0">
              <a:latin typeface="Times New Roman"/>
              <a:ea typeface="Times New Roman"/>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37</a:t>
            </a:fld>
            <a:endParaRPr lang="en-US" dirty="0"/>
          </a:p>
        </p:txBody>
      </p:sp>
    </p:spTree>
    <p:extLst>
      <p:ext uri="{BB962C8B-B14F-4D97-AF65-F5344CB8AC3E}">
        <p14:creationId xmlns:p14="http://schemas.microsoft.com/office/powerpoint/2010/main" val="1632712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066800"/>
          </a:xfrm>
        </p:spPr>
        <p:txBody>
          <a:bodyPr>
            <a:normAutofit fontScale="90000"/>
          </a:bodyPr>
          <a:lstStyle/>
          <a:p>
            <a:r>
              <a:rPr lang="es-CO" b="1" noProof="0" dirty="0" smtClean="0">
                <a:effectLst/>
              </a:rPr>
              <a:t>¿Qué es Pasos Sanos de Texas?</a:t>
            </a:r>
            <a:br>
              <a:rPr lang="es-CO" b="1" noProof="0" dirty="0" smtClean="0">
                <a:effectLst/>
              </a:rPr>
            </a:br>
            <a:endParaRPr lang="es-CO" noProof="0" dirty="0"/>
          </a:p>
        </p:txBody>
      </p:sp>
      <p:sp>
        <p:nvSpPr>
          <p:cNvPr id="3" name="Content Placeholder 2"/>
          <p:cNvSpPr>
            <a:spLocks noGrp="1"/>
          </p:cNvSpPr>
          <p:nvPr>
            <p:ph idx="1"/>
          </p:nvPr>
        </p:nvSpPr>
        <p:spPr>
          <a:xfrm>
            <a:off x="1435608" y="1371600"/>
            <a:ext cx="6719379" cy="3352800"/>
          </a:xfrm>
        </p:spPr>
        <p:txBody>
          <a:bodyPr>
            <a:normAutofit fontScale="92500" lnSpcReduction="10000"/>
          </a:bodyPr>
          <a:lstStyle/>
          <a:p>
            <a:r>
              <a:rPr lang="es-CO" sz="3000" noProof="0" dirty="0" smtClean="0"/>
              <a:t>Pasos Sanos de Texas es el servicio de salud preventiva médica y dental de </a:t>
            </a:r>
            <a:r>
              <a:rPr lang="es-CO" sz="3000" noProof="0" dirty="0" err="1" smtClean="0"/>
              <a:t>Medicaid</a:t>
            </a:r>
            <a:r>
              <a:rPr lang="es-CO" sz="3000" noProof="0" dirty="0" smtClean="0"/>
              <a:t> para niños y jóvenes menores </a:t>
            </a:r>
            <a:br>
              <a:rPr lang="es-CO" sz="3000" noProof="0" dirty="0" smtClean="0"/>
            </a:br>
            <a:r>
              <a:rPr lang="es-CO" sz="3000" noProof="0" dirty="0" smtClean="0"/>
              <a:t>de 21 años en Texas.</a:t>
            </a:r>
          </a:p>
          <a:p>
            <a:r>
              <a:rPr lang="es-CO" sz="3000" noProof="0" dirty="0" smtClean="0"/>
              <a:t>Todos los niños bajo la tutela principal del DFPS (cuidado) llenan los requisitos para este servicio, incluso atención médica y dental. </a:t>
            </a:r>
          </a:p>
          <a:p>
            <a:endParaRPr lang="es-CO" noProof="0" dirty="0" smtClean="0"/>
          </a:p>
          <a:p>
            <a:endParaRPr lang="es-CO" noProof="0" dirty="0" smtClean="0"/>
          </a:p>
          <a:p>
            <a:endParaRPr lang="es-CO" noProof="0" dirty="0" smtClean="0"/>
          </a:p>
          <a:p>
            <a:endParaRPr lang="es-CO" noProof="0" dirty="0"/>
          </a:p>
        </p:txBody>
      </p:sp>
      <p:sp>
        <p:nvSpPr>
          <p:cNvPr id="4" name="Rounded Rectangle 3"/>
          <p:cNvSpPr/>
          <p:nvPr/>
        </p:nvSpPr>
        <p:spPr>
          <a:xfrm>
            <a:off x="1219200" y="4648200"/>
            <a:ext cx="7470775"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ctr">
              <a:buNone/>
            </a:pPr>
            <a:r>
              <a:rPr lang="en-US" sz="2200" dirty="0"/>
              <a:t>Durante las citas con el doctor o el dentista, el otorgante de consentimiento médico debe preguntar si existe alguna </a:t>
            </a:r>
            <a:r>
              <a:rPr lang="en-US" sz="2200" dirty="0" smtClean="0"/>
              <a:t>otra atención médica</a:t>
            </a:r>
            <a:r>
              <a:rPr lang="en-US" sz="2200" dirty="0"/>
              <a:t> o dental que el niño podría necesitar. </a:t>
            </a:r>
            <a:r>
              <a:rPr lang="en-US" sz="2200" dirty="0" smtClean="0"/>
              <a:t>Asegúrese </a:t>
            </a:r>
            <a:r>
              <a:rPr lang="en-US" sz="2200" dirty="0"/>
              <a:t>de que el niño reciba los exámenes y </a:t>
            </a:r>
            <a:r>
              <a:rPr lang="en-US" sz="2200" dirty="0" smtClean="0"/>
              <a:t>cualquier </a:t>
            </a:r>
            <a:r>
              <a:rPr lang="en-US" sz="2200" dirty="0"/>
              <a:t>recomendación de seguimiento cuando le toca.</a:t>
            </a:r>
          </a:p>
        </p:txBody>
      </p:sp>
      <p:sp>
        <p:nvSpPr>
          <p:cNvPr id="5" name="Slide Number Placeholder 4"/>
          <p:cNvSpPr>
            <a:spLocks noGrp="1"/>
          </p:cNvSpPr>
          <p:nvPr>
            <p:ph type="sldNum" sz="quarter" idx="12"/>
          </p:nvPr>
        </p:nvSpPr>
        <p:spPr/>
        <p:txBody>
          <a:bodyPr/>
          <a:lstStyle/>
          <a:p>
            <a:fld id="{E52EA701-A906-4536-802C-7FE25060F8AC}" type="slidenum">
              <a:rPr lang="en-US" smtClean="0"/>
              <a:t>38</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93229"/>
            <a:ext cx="1069975" cy="142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49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029200"/>
            <a:ext cx="1066800" cy="141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35608" y="274638"/>
            <a:ext cx="7708392" cy="1477962"/>
          </a:xfrm>
        </p:spPr>
        <p:txBody>
          <a:bodyPr>
            <a:normAutofit fontScale="90000"/>
          </a:bodyPr>
          <a:lstStyle/>
          <a:p>
            <a:r>
              <a:rPr lang="es-CO" sz="4000" b="1" noProof="0" dirty="0" smtClean="0"/>
              <a:t>¿Qué sucede en un examen médico de Pasos Sanos de Texas?</a:t>
            </a:r>
            <a:r>
              <a:rPr lang="es-CO" b="1" noProof="0" dirty="0" smtClean="0"/>
              <a:t/>
            </a:r>
            <a:br>
              <a:rPr lang="es-CO" b="1" noProof="0" dirty="0" smtClean="0"/>
            </a:br>
            <a:endParaRPr lang="es-CO" noProof="0" dirty="0"/>
          </a:p>
        </p:txBody>
      </p:sp>
      <p:sp>
        <p:nvSpPr>
          <p:cNvPr id="3" name="Content Placeholder 2"/>
          <p:cNvSpPr>
            <a:spLocks noGrp="1"/>
          </p:cNvSpPr>
          <p:nvPr>
            <p:ph idx="1"/>
          </p:nvPr>
        </p:nvSpPr>
        <p:spPr>
          <a:xfrm>
            <a:off x="1435608" y="1447800"/>
            <a:ext cx="6717792" cy="5410200"/>
          </a:xfrm>
        </p:spPr>
        <p:txBody>
          <a:bodyPr>
            <a:normAutofit fontScale="85000" lnSpcReduction="10000"/>
          </a:bodyPr>
          <a:lstStyle/>
          <a:p>
            <a:r>
              <a:rPr lang="es-CO" sz="3100" noProof="0" dirty="0" smtClean="0"/>
              <a:t>Los siguientes exámenes y evaluaciones se llevan a cabo en un examen de Pasos Sanos de Texas: </a:t>
            </a:r>
          </a:p>
          <a:p>
            <a:r>
              <a:rPr lang="es-CO" sz="3100" noProof="0" dirty="0" smtClean="0"/>
              <a:t>Se realiza un examen físico completo.</a:t>
            </a:r>
          </a:p>
          <a:p>
            <a:r>
              <a:rPr lang="es-CO" sz="3100" noProof="0" dirty="0" smtClean="0"/>
              <a:t>El doctor revisa la historia médica del niño o joven.</a:t>
            </a:r>
          </a:p>
          <a:p>
            <a:r>
              <a:rPr lang="es-CO" sz="3100" noProof="0" dirty="0" smtClean="0"/>
              <a:t>Se realiza una prueba de detección para ver el estado de salud nutricional, del desarrollo y de la salud mental.</a:t>
            </a:r>
          </a:p>
          <a:p>
            <a:r>
              <a:rPr lang="es-CO" sz="3100" noProof="0" dirty="0" smtClean="0"/>
              <a:t>Se hacen pruebas de laboratorio adecuadas para la edad (por ejemplo, análisis de sangre, prueba de tuberculosis, detección de enfermedades de transmisión sexual, examen pélvico, toxicidad de plomo, prueba del VIH).</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39</a:t>
            </a:fld>
            <a:endParaRPr lang="en-US" dirty="0"/>
          </a:p>
        </p:txBody>
      </p:sp>
    </p:spTree>
    <p:extLst>
      <p:ext uri="{BB962C8B-B14F-4D97-AF65-F5344CB8AC3E}">
        <p14:creationId xmlns:p14="http://schemas.microsoft.com/office/powerpoint/2010/main" val="313028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498080" cy="1143000"/>
          </a:xfrm>
        </p:spPr>
        <p:txBody>
          <a:bodyPr>
            <a:normAutofit fontScale="90000"/>
          </a:bodyPr>
          <a:lstStyle/>
          <a:p>
            <a:r>
              <a:rPr lang="es-CO" noProof="0" dirty="0" smtClean="0">
                <a:solidFill>
                  <a:schemeClr val="tx1"/>
                </a:solidFill>
              </a:rPr>
              <a:t>Definiciones de términos usados en esta capacitación (continuación):</a:t>
            </a:r>
            <a:endParaRPr lang="es-CO" noProof="0" dirty="0">
              <a:solidFill>
                <a:schemeClr val="tx1"/>
              </a:solidFill>
            </a:endParaRPr>
          </a:p>
        </p:txBody>
      </p:sp>
      <p:sp>
        <p:nvSpPr>
          <p:cNvPr id="3" name="Content Placeholder 2"/>
          <p:cNvSpPr>
            <a:spLocks noGrp="1"/>
          </p:cNvSpPr>
          <p:nvPr>
            <p:ph idx="1"/>
          </p:nvPr>
        </p:nvSpPr>
        <p:spPr>
          <a:xfrm>
            <a:off x="1066800" y="1752600"/>
            <a:ext cx="7696200" cy="4648200"/>
          </a:xfrm>
        </p:spPr>
        <p:txBody>
          <a:bodyPr>
            <a:noAutofit/>
          </a:bodyPr>
          <a:lstStyle/>
          <a:p>
            <a:r>
              <a:rPr lang="es-CO" sz="2800" b="1" noProof="0" dirty="0" smtClean="0"/>
              <a:t>STAR </a:t>
            </a:r>
            <a:r>
              <a:rPr lang="es-CO" sz="2800" b="1" noProof="0" dirty="0" err="1" smtClean="0"/>
              <a:t>Health</a:t>
            </a:r>
            <a:r>
              <a:rPr lang="es-CO" sz="2800" noProof="0" dirty="0" smtClean="0"/>
              <a:t> es el plan de salud para la mayoría de niños bajo la tutela principal del DFPS. Los otorgantes de consentimiento médico tienen que usar proveedores médicos de STAR </a:t>
            </a:r>
            <a:r>
              <a:rPr lang="es-CO" sz="2800" noProof="0" dirty="0" err="1" smtClean="0"/>
              <a:t>Health</a:t>
            </a:r>
            <a:r>
              <a:rPr lang="es-CO" sz="2800" noProof="0" dirty="0" smtClean="0"/>
              <a:t> para obtener atención para los niños bajo la custodia del DFPS. </a:t>
            </a:r>
          </a:p>
          <a:p>
            <a:r>
              <a:rPr lang="es-CO" sz="2800" b="1" noProof="0" dirty="0" smtClean="0"/>
              <a:t>Consentimiento informado </a:t>
            </a:r>
            <a:r>
              <a:rPr lang="es-CO" sz="2800" noProof="0" dirty="0" smtClean="0"/>
              <a:t>significa que usted recibió información completa sobre la atención médica propuesta (incluso los riesgos del tratamiento o los efectos secundarios) antes de tomar una decisión.</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4</a:t>
            </a:fld>
            <a:endParaRPr lang="en-US" dirty="0"/>
          </a:p>
        </p:txBody>
      </p:sp>
    </p:spTree>
    <p:extLst>
      <p:ext uri="{BB962C8B-B14F-4D97-AF65-F5344CB8AC3E}">
        <p14:creationId xmlns:p14="http://schemas.microsoft.com/office/powerpoint/2010/main" val="768237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77962"/>
          </a:xfrm>
        </p:spPr>
        <p:txBody>
          <a:bodyPr>
            <a:normAutofit fontScale="90000"/>
          </a:bodyPr>
          <a:lstStyle/>
          <a:p>
            <a:r>
              <a:rPr lang="es-CO" sz="4000" b="1" noProof="0" dirty="0" smtClean="0"/>
              <a:t>¿Qué sucede en un examen médico de Pasos Sanos</a:t>
            </a:r>
            <a:r>
              <a:rPr lang="es-CO" sz="4000" b="1" noProof="0" dirty="0" smtClean="0">
                <a:effectLst/>
              </a:rPr>
              <a:t> de Texas? </a:t>
            </a:r>
            <a:r>
              <a:rPr lang="es-CO" sz="3600" b="1" noProof="0" dirty="0" smtClean="0">
                <a:effectLst/>
              </a:rPr>
              <a:t>(continuación) </a:t>
            </a:r>
            <a:endParaRPr lang="es-CO" sz="3600" noProof="0" dirty="0"/>
          </a:p>
        </p:txBody>
      </p:sp>
      <p:sp>
        <p:nvSpPr>
          <p:cNvPr id="3" name="Content Placeholder 2"/>
          <p:cNvSpPr>
            <a:spLocks noGrp="1"/>
          </p:cNvSpPr>
          <p:nvPr>
            <p:ph idx="1"/>
          </p:nvPr>
        </p:nvSpPr>
        <p:spPr>
          <a:xfrm>
            <a:off x="1435608" y="1905000"/>
            <a:ext cx="7022592" cy="5105400"/>
          </a:xfrm>
        </p:spPr>
        <p:txBody>
          <a:bodyPr>
            <a:normAutofit fontScale="92500" lnSpcReduction="20000"/>
          </a:bodyPr>
          <a:lstStyle/>
          <a:p>
            <a:r>
              <a:rPr lang="es-CO" noProof="0" dirty="0" smtClean="0"/>
              <a:t>Se aplican inmunizaciones de rutina.</a:t>
            </a:r>
          </a:p>
          <a:p>
            <a:r>
              <a:rPr lang="es-CO" noProof="0" dirty="0" smtClean="0"/>
              <a:t>Se brinda educación sobre la salud que incluye orientación sobre el bienestar y la seguridad. </a:t>
            </a:r>
          </a:p>
          <a:p>
            <a:r>
              <a:rPr lang="es-CO" noProof="0" dirty="0" smtClean="0"/>
              <a:t>Se hace un examen de la vista.</a:t>
            </a:r>
          </a:p>
          <a:p>
            <a:r>
              <a:rPr lang="es-CO" noProof="0" dirty="0" smtClean="0"/>
              <a:t>Se realizan exámenes dentales y envíos a servicios a un centro dental, si es necesario.</a:t>
            </a:r>
          </a:p>
          <a:p>
            <a:r>
              <a:rPr lang="es-CO" noProof="0" dirty="0" smtClean="0"/>
              <a:t>Se hace un examen de la audición.</a:t>
            </a:r>
          </a:p>
          <a:p>
            <a:r>
              <a:rPr lang="es-CO" noProof="0" dirty="0" smtClean="0"/>
              <a:t>Se dan envíos a servicios a otros proveedores médicos según sea necesario.</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40</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876800"/>
            <a:ext cx="1066800" cy="141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372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79792" cy="944562"/>
          </a:xfrm>
        </p:spPr>
        <p:txBody>
          <a:bodyPr>
            <a:normAutofit fontScale="90000"/>
          </a:bodyPr>
          <a:lstStyle/>
          <a:p>
            <a:r>
              <a:rPr lang="es-CO" sz="4000" b="1" noProof="0" dirty="0" smtClean="0">
                <a:effectLst/>
              </a:rPr>
              <a:t>¿Cuándo se deben hacer </a:t>
            </a:r>
            <a:br>
              <a:rPr lang="es-CO" sz="4000" b="1" noProof="0" dirty="0" smtClean="0">
                <a:effectLst/>
              </a:rPr>
            </a:br>
            <a:r>
              <a:rPr lang="es-CO" sz="4000" b="1" noProof="0" dirty="0" smtClean="0">
                <a:effectLst/>
              </a:rPr>
              <a:t>los exámenes médicos </a:t>
            </a:r>
            <a:br>
              <a:rPr lang="es-CO" sz="4000" b="1" noProof="0" dirty="0" smtClean="0">
                <a:effectLst/>
              </a:rPr>
            </a:br>
            <a:r>
              <a:rPr lang="es-CO" sz="4000" b="1" noProof="0" dirty="0" smtClean="0">
                <a:effectLst/>
              </a:rPr>
              <a:t>de Pasos Sanos de Texas?</a:t>
            </a:r>
            <a:endParaRPr lang="es-CO" noProof="0" dirty="0"/>
          </a:p>
        </p:txBody>
      </p:sp>
      <p:sp>
        <p:nvSpPr>
          <p:cNvPr id="3" name="Content Placeholder 2"/>
          <p:cNvSpPr>
            <a:spLocks noGrp="1"/>
          </p:cNvSpPr>
          <p:nvPr>
            <p:ph idx="1"/>
          </p:nvPr>
        </p:nvSpPr>
        <p:spPr>
          <a:xfrm>
            <a:off x="1435608" y="1638300"/>
            <a:ext cx="7498080" cy="4686300"/>
          </a:xfrm>
        </p:spPr>
        <p:txBody>
          <a:bodyPr>
            <a:noAutofit/>
          </a:bodyPr>
          <a:lstStyle/>
          <a:p>
            <a:r>
              <a:rPr lang="es-CO" sz="2400" i="1" noProof="0" dirty="0" smtClean="0"/>
              <a:t>Los primeros exámenes </a:t>
            </a:r>
            <a:r>
              <a:rPr lang="es-CO" sz="2400" i="1" u="sng" noProof="0" dirty="0" smtClean="0"/>
              <a:t>médicos</a:t>
            </a:r>
            <a:r>
              <a:rPr lang="es-CO" sz="2400" i="1" noProof="0" dirty="0" smtClean="0"/>
              <a:t> de Pasos Sanos de Texas </a:t>
            </a:r>
            <a:br>
              <a:rPr lang="es-CO" sz="2400" i="1" noProof="0" dirty="0" smtClean="0"/>
            </a:br>
            <a:r>
              <a:rPr lang="es-CO" sz="2400" i="1" noProof="0" dirty="0" smtClean="0"/>
              <a:t>se tienen que hacer </a:t>
            </a:r>
            <a:r>
              <a:rPr lang="es-CO" sz="2400" noProof="0" dirty="0" smtClean="0"/>
              <a:t>dentro de 30 días después de que el niño entra en la custodia del DFPS y anualmente</a:t>
            </a:r>
            <a:r>
              <a:rPr lang="es-CO" sz="2400" i="1" noProof="0" dirty="0" smtClean="0"/>
              <a:t> </a:t>
            </a:r>
            <a:r>
              <a:rPr lang="es-CO" sz="2400" noProof="0" dirty="0" smtClean="0"/>
              <a:t>cuando el niño </a:t>
            </a:r>
            <a:r>
              <a:rPr lang="es-CO" sz="2400" i="1" noProof="0" dirty="0" smtClean="0"/>
              <a:t>cumple años</a:t>
            </a:r>
            <a:r>
              <a:rPr lang="es-CO" sz="2400" noProof="0" dirty="0" smtClean="0"/>
              <a:t>. </a:t>
            </a:r>
          </a:p>
          <a:p>
            <a:r>
              <a:rPr lang="es-CO" sz="2400" noProof="0" dirty="0" smtClean="0"/>
              <a:t>Los exámenes se tienen que hacer más a </a:t>
            </a:r>
            <a:br>
              <a:rPr lang="es-CO" sz="2400" noProof="0" dirty="0" smtClean="0"/>
            </a:br>
            <a:r>
              <a:rPr lang="es-CO" sz="2400" noProof="0" dirty="0" smtClean="0"/>
              <a:t>menudo para los niños menores de 3 años: </a:t>
            </a:r>
          </a:p>
          <a:p>
            <a:pPr lvl="1"/>
            <a:r>
              <a:rPr lang="es-CO" sz="2400" noProof="0" dirty="0" smtClean="0"/>
              <a:t>Recién nacidos, 3 a 5 días, 2 semanas</a:t>
            </a:r>
          </a:p>
          <a:p>
            <a:pPr lvl="1"/>
            <a:r>
              <a:rPr lang="es-CO" sz="2400" noProof="0" dirty="0" smtClean="0"/>
              <a:t>2, 4, 6, 9, 12, 15 y 18 meses</a:t>
            </a:r>
          </a:p>
          <a:p>
            <a:pPr lvl="1"/>
            <a:r>
              <a:rPr lang="es-CO" sz="2400" noProof="0" dirty="0" smtClean="0"/>
              <a:t>2 y 2½ años</a:t>
            </a:r>
            <a:endParaRPr lang="es-CO" sz="2400" noProof="0" dirty="0"/>
          </a:p>
        </p:txBody>
      </p:sp>
      <p:sp>
        <p:nvSpPr>
          <p:cNvPr id="4" name="Rounded Rectangle 3"/>
          <p:cNvSpPr/>
          <p:nvPr/>
        </p:nvSpPr>
        <p:spPr>
          <a:xfrm>
            <a:off x="1676400" y="5334000"/>
            <a:ext cx="7086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Recuerde: El niño tiene que recibir el examen de Pasos Sanos de Texas </a:t>
            </a:r>
            <a:r>
              <a:rPr lang="en-US" sz="2200" dirty="0" smtClean="0"/>
              <a:t>de </a:t>
            </a:r>
            <a:r>
              <a:rPr lang="en-US" sz="2200" dirty="0"/>
              <a:t>un proveedor de Pasos Sanos de Texas. ¡Las visitas por enfermedad y de seguimiento no cuentan!</a:t>
            </a:r>
            <a:endParaRPr lang="en-US" sz="2200" dirty="0">
              <a:effectLst/>
            </a:endParaRPr>
          </a:p>
        </p:txBody>
      </p:sp>
      <p:sp>
        <p:nvSpPr>
          <p:cNvPr id="5" name="Slide Number Placeholder 4"/>
          <p:cNvSpPr>
            <a:spLocks noGrp="1"/>
          </p:cNvSpPr>
          <p:nvPr>
            <p:ph type="sldNum" sz="quarter" idx="12"/>
          </p:nvPr>
        </p:nvSpPr>
        <p:spPr/>
        <p:txBody>
          <a:bodyPr/>
          <a:lstStyle/>
          <a:p>
            <a:fld id="{E52EA701-A906-4536-802C-7FE25060F8AC}" type="slidenum">
              <a:rPr lang="en-US" smtClean="0"/>
              <a:t>41</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043" y="3352800"/>
            <a:ext cx="1383157" cy="183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620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55638"/>
            <a:ext cx="7498080" cy="944562"/>
          </a:xfrm>
        </p:spPr>
        <p:txBody>
          <a:bodyPr>
            <a:noAutofit/>
          </a:bodyPr>
          <a:lstStyle/>
          <a:p>
            <a:r>
              <a:rPr lang="es-CO" sz="3600" b="1" noProof="0" dirty="0" smtClean="0">
                <a:effectLst/>
              </a:rPr>
              <a:t>¿Cuándo se deben hacer </a:t>
            </a:r>
            <a:br>
              <a:rPr lang="es-CO" sz="3600" b="1" noProof="0" dirty="0" smtClean="0">
                <a:effectLst/>
              </a:rPr>
            </a:br>
            <a:r>
              <a:rPr lang="es-CO" sz="3600" b="1" noProof="0" dirty="0" smtClean="0">
                <a:effectLst/>
              </a:rPr>
              <a:t>los exámenes dentales </a:t>
            </a:r>
            <a:br>
              <a:rPr lang="es-CO" sz="3600" b="1" noProof="0" dirty="0" smtClean="0">
                <a:effectLst/>
              </a:rPr>
            </a:br>
            <a:r>
              <a:rPr lang="es-CO" sz="3600" b="1" noProof="0" dirty="0" smtClean="0">
                <a:effectLst/>
              </a:rPr>
              <a:t>de Pasos Sanos de Texas?</a:t>
            </a:r>
            <a:r>
              <a:rPr lang="es-CO" sz="3600" noProof="0" dirty="0" smtClean="0">
                <a:effectLst/>
              </a:rPr>
              <a:t/>
            </a:r>
            <a:br>
              <a:rPr lang="es-CO" sz="3600" noProof="0" dirty="0" smtClean="0">
                <a:effectLst/>
              </a:rPr>
            </a:br>
            <a:endParaRPr lang="es-CO" sz="3600" noProof="0" dirty="0"/>
          </a:p>
        </p:txBody>
      </p:sp>
      <p:sp>
        <p:nvSpPr>
          <p:cNvPr id="3" name="Content Placeholder 2"/>
          <p:cNvSpPr>
            <a:spLocks noGrp="1"/>
          </p:cNvSpPr>
          <p:nvPr>
            <p:ph idx="1"/>
          </p:nvPr>
        </p:nvSpPr>
        <p:spPr>
          <a:xfrm>
            <a:off x="1435608" y="990600"/>
            <a:ext cx="7498080" cy="4800600"/>
          </a:xfrm>
        </p:spPr>
        <p:txBody>
          <a:bodyPr>
            <a:noAutofit/>
          </a:bodyPr>
          <a:lstStyle/>
          <a:p>
            <a:endParaRPr lang="es-CO" sz="2400" b="1" i="1" noProof="0" dirty="0" smtClean="0"/>
          </a:p>
          <a:p>
            <a:endParaRPr lang="es-CO" sz="2400" i="1" noProof="0" dirty="0" smtClean="0"/>
          </a:p>
          <a:p>
            <a:r>
              <a:rPr lang="es-CO" sz="2800" i="1" noProof="0" dirty="0" smtClean="0"/>
              <a:t>Los primeros exámenes </a:t>
            </a:r>
            <a:r>
              <a:rPr lang="es-CO" sz="2800" i="1" u="sng" noProof="0" dirty="0" smtClean="0"/>
              <a:t>dentales</a:t>
            </a:r>
            <a:r>
              <a:rPr lang="es-CO" sz="2800" i="1" noProof="0" dirty="0" smtClean="0"/>
              <a:t> de Pasos Sanos de Texas se tienen que hacer </a:t>
            </a:r>
            <a:r>
              <a:rPr lang="es-CO" sz="2800" noProof="0" dirty="0" smtClean="0"/>
              <a:t>dentro de 60 días después de que el niño entra en la custodia del DFPS (cuando el niño tiene 6 meses o más). </a:t>
            </a:r>
          </a:p>
          <a:p>
            <a:endParaRPr lang="es-CO" sz="2800" i="1" noProof="0" dirty="0" smtClean="0"/>
          </a:p>
          <a:p>
            <a:r>
              <a:rPr lang="es-CO" sz="2800" i="1" noProof="0" dirty="0" smtClean="0"/>
              <a:t>Los exámenes periódicos de Pasos Sanos de Texas</a:t>
            </a:r>
            <a:r>
              <a:rPr lang="es-CO" sz="2800" noProof="0" dirty="0" smtClean="0"/>
              <a:t>  se hacen cada 6 meses.</a:t>
            </a:r>
            <a:endParaRPr lang="es-CO" sz="28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42</a:t>
            </a:fld>
            <a:endParaRPr lang="en-US" dirty="0"/>
          </a:p>
        </p:txBody>
      </p:sp>
      <p:pic>
        <p:nvPicPr>
          <p:cNvPr id="12290" name="Picture 2" descr="C:\Documents and Settings\bakerpa\Local Settings\Temporary Internet Files\Content.IE5\P702ZZHL\MP9004265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876800"/>
            <a:ext cx="1828800" cy="1828800"/>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38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3238"/>
            <a:ext cx="7391400" cy="868362"/>
          </a:xfrm>
        </p:spPr>
        <p:txBody>
          <a:bodyPr>
            <a:normAutofit fontScale="90000"/>
          </a:bodyPr>
          <a:lstStyle/>
          <a:p>
            <a:r>
              <a:rPr lang="es-CO" b="1" noProof="0" dirty="0" smtClean="0"/>
              <a:t>Participación en las citas de atención preventiva </a:t>
            </a:r>
            <a:endParaRPr lang="es-CO" b="1" noProof="0" dirty="0"/>
          </a:p>
        </p:txBody>
      </p:sp>
      <p:sp>
        <p:nvSpPr>
          <p:cNvPr id="5" name="Rounded Rectangle 4"/>
          <p:cNvSpPr/>
          <p:nvPr/>
        </p:nvSpPr>
        <p:spPr>
          <a:xfrm>
            <a:off x="1447800" y="4876800"/>
            <a:ext cx="7239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t>Puede dar este consentimiento llenando </a:t>
            </a:r>
            <a:r>
              <a:rPr lang="en-US" sz="2600" dirty="0">
                <a:solidFill>
                  <a:schemeClr val="bg1"/>
                </a:solidFill>
              </a:rPr>
              <a:t>la </a:t>
            </a:r>
            <a:endParaRPr lang="en-US" sz="2600" dirty="0" smtClean="0">
              <a:solidFill>
                <a:schemeClr val="bg1"/>
              </a:solidFill>
            </a:endParaRPr>
          </a:p>
          <a:p>
            <a:r>
              <a:rPr lang="en-US" sz="2600" dirty="0" smtClean="0">
                <a:solidFill>
                  <a:schemeClr val="bg1"/>
                </a:solidFill>
                <a:hlinkClick r:id="rId3" action="ppaction://hlinkfile"/>
              </a:rPr>
              <a:t>Forma 2085-Bs </a:t>
            </a:r>
            <a:r>
              <a:rPr lang="en-US" sz="2600" i="1" dirty="0" err="1" smtClean="0">
                <a:solidFill>
                  <a:schemeClr val="bg1"/>
                </a:solidFill>
                <a:hlinkClick r:id="rId3" action="ppaction://hlinkfile"/>
              </a:rPr>
              <a:t>documento</a:t>
            </a:r>
            <a:r>
              <a:rPr lang="en-US" sz="2600" i="1" dirty="0" smtClean="0">
                <a:solidFill>
                  <a:schemeClr val="bg1"/>
                </a:solidFill>
                <a:hlinkClick r:id="rId3" action="ppaction://hlinkfile"/>
              </a:rPr>
              <a:t> </a:t>
            </a:r>
            <a:r>
              <a:rPr lang="en-US" sz="2600" i="1" dirty="0">
                <a:solidFill>
                  <a:schemeClr val="bg1"/>
                </a:solidFill>
                <a:hlinkClick r:id="rId3" action="ppaction://hlinkfile"/>
              </a:rPr>
              <a:t>en Word</a:t>
            </a:r>
            <a:r>
              <a:rPr lang="en-US" sz="2600" dirty="0">
                <a:solidFill>
                  <a:schemeClr val="bg1"/>
                </a:solidFill>
              </a:rPr>
              <a:t>, sección 6 y dándosela </a:t>
            </a:r>
            <a:r>
              <a:rPr lang="en-US" sz="2600" dirty="0"/>
              <a:t>a </a:t>
            </a:r>
            <a:r>
              <a:rPr lang="en-US" sz="2600" dirty="0" smtClean="0"/>
              <a:t>la </a:t>
            </a:r>
            <a:r>
              <a:rPr lang="en-US" sz="2600" dirty="0"/>
              <a:t>persona que lleve al niño a la cita.</a:t>
            </a:r>
            <a:endParaRPr lang="en-US" sz="2600" dirty="0">
              <a:effectLst/>
            </a:endParaRPr>
          </a:p>
        </p:txBody>
      </p:sp>
      <p:sp>
        <p:nvSpPr>
          <p:cNvPr id="6" name="Content Placeholder 2"/>
          <p:cNvSpPr txBox="1">
            <a:spLocks/>
          </p:cNvSpPr>
          <p:nvPr/>
        </p:nvSpPr>
        <p:spPr>
          <a:xfrm>
            <a:off x="1588008" y="1676400"/>
            <a:ext cx="7098792" cy="31242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dirty="0" smtClean="0"/>
              <a:t>Como </a:t>
            </a:r>
            <a:r>
              <a:rPr lang="en-US" dirty="0"/>
              <a:t>otorgante de consentimiento médico, puede permitir al cuidador o al personal del centro residencial que lleve al niño a la cita médica. Usted puede dar un consentimiento por escrito para la cita, a menos que el doctor exija que usted llame o vaya en persona. </a:t>
            </a:r>
          </a:p>
          <a:p>
            <a:endParaRPr lang="en-US" dirty="0"/>
          </a:p>
        </p:txBody>
      </p:sp>
      <p:sp>
        <p:nvSpPr>
          <p:cNvPr id="3" name="Slide Number Placeholder 2"/>
          <p:cNvSpPr>
            <a:spLocks noGrp="1"/>
          </p:cNvSpPr>
          <p:nvPr>
            <p:ph type="sldNum" sz="quarter" idx="12"/>
          </p:nvPr>
        </p:nvSpPr>
        <p:spPr/>
        <p:txBody>
          <a:bodyPr/>
          <a:lstStyle/>
          <a:p>
            <a:fld id="{E52EA701-A906-4536-802C-7FE25060F8AC}" type="slidenum">
              <a:rPr lang="en-US" smtClean="0"/>
              <a:t>43</a:t>
            </a:fld>
            <a:endParaRPr lang="en-US" dirty="0"/>
          </a:p>
        </p:txBody>
      </p:sp>
    </p:spTree>
    <p:extLst>
      <p:ext uri="{BB962C8B-B14F-4D97-AF65-F5344CB8AC3E}">
        <p14:creationId xmlns:p14="http://schemas.microsoft.com/office/powerpoint/2010/main" val="3114385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Servicios de salud mental y abuso de sustancias </a:t>
            </a:r>
            <a:endParaRPr lang="es-CO" noProof="0" dirty="0"/>
          </a:p>
        </p:txBody>
      </p:sp>
      <p:sp>
        <p:nvSpPr>
          <p:cNvPr id="3" name="Text Placeholder 2"/>
          <p:cNvSpPr>
            <a:spLocks noGrp="1"/>
          </p:cNvSpPr>
          <p:nvPr>
            <p:ph type="body" idx="1"/>
          </p:nvPr>
        </p:nvSpPr>
        <p:spPr/>
        <p:txBody>
          <a:bodyPr/>
          <a:lstStyle/>
          <a:p>
            <a:r>
              <a:rPr lang="es-CO" noProof="0" dirty="0" smtClean="0"/>
              <a:t>Sección 4</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44</a:t>
            </a:fld>
            <a:endParaRPr lang="en-US" dirty="0"/>
          </a:p>
        </p:txBody>
      </p:sp>
    </p:spTree>
    <p:extLst>
      <p:ext uri="{BB962C8B-B14F-4D97-AF65-F5344CB8AC3E}">
        <p14:creationId xmlns:p14="http://schemas.microsoft.com/office/powerpoint/2010/main" val="136415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solidFill>
                  <a:schemeClr val="tx1"/>
                </a:solidFill>
              </a:rPr>
              <a:t>¿Qué son los servicios de salud mental y abuso de sustancias? </a:t>
            </a:r>
            <a:endParaRPr lang="es-CO" noProof="0" dirty="0">
              <a:solidFill>
                <a:schemeClr val="tx1"/>
              </a:solidFill>
            </a:endParaRPr>
          </a:p>
        </p:txBody>
      </p:sp>
      <p:sp>
        <p:nvSpPr>
          <p:cNvPr id="3" name="Content Placeholder 2"/>
          <p:cNvSpPr>
            <a:spLocks noGrp="1"/>
          </p:cNvSpPr>
          <p:nvPr>
            <p:ph idx="1"/>
          </p:nvPr>
        </p:nvSpPr>
        <p:spPr>
          <a:xfrm>
            <a:off x="1219200" y="1447800"/>
            <a:ext cx="7696200" cy="5181600"/>
          </a:xfrm>
        </p:spPr>
        <p:txBody>
          <a:bodyPr>
            <a:noAutofit/>
          </a:bodyPr>
          <a:lstStyle/>
          <a:p>
            <a:pPr marL="82296" indent="0">
              <a:buNone/>
            </a:pPr>
            <a:r>
              <a:rPr lang="es-CO" sz="2800" b="1" noProof="0" dirty="0" smtClean="0"/>
              <a:t>Servicios de salud mental y abuso de sustancias es un término que incluye lo siguiente:</a:t>
            </a:r>
          </a:p>
          <a:p>
            <a:r>
              <a:rPr lang="es-CO" sz="2800" noProof="0" dirty="0" smtClean="0"/>
              <a:t>mejora de la salud mental</a:t>
            </a:r>
          </a:p>
          <a:p>
            <a:r>
              <a:rPr lang="es-CO" sz="2800" noProof="0" dirty="0" smtClean="0"/>
              <a:t>prevención de las enfermedades mentales y trastornos de uso de sustancias</a:t>
            </a:r>
          </a:p>
          <a:p>
            <a:r>
              <a:rPr lang="es-CO" sz="2800" noProof="0" dirty="0" smtClean="0"/>
              <a:t>tratamientos y servicios para el abuso de sustancias, adicciones, trastornos de uso de sustancias, enfermedades mentales o trastornos mentales (SAMHSA) </a:t>
            </a:r>
          </a:p>
          <a:p>
            <a:pPr marL="82296" indent="0" algn="r">
              <a:spcBef>
                <a:spcPts val="0"/>
              </a:spcBef>
              <a:buNone/>
            </a:pPr>
            <a:r>
              <a:rPr lang="es-CO" sz="1200" noProof="0" dirty="0" smtClean="0"/>
              <a:t>  </a:t>
            </a:r>
            <a:r>
              <a:rPr lang="es-CO" sz="1400" noProof="0" dirty="0" smtClean="0">
                <a:solidFill>
                  <a:srgbClr val="000000"/>
                </a:solidFill>
                <a:latin typeface="Calibri"/>
              </a:rPr>
              <a:t>Página 2 Definición de servicios de salud mental y abuso de sustancias</a:t>
            </a:r>
          </a:p>
          <a:p>
            <a:pPr marL="82296" indent="0" algn="r">
              <a:spcBef>
                <a:spcPts val="0"/>
              </a:spcBef>
              <a:buNone/>
            </a:pPr>
            <a:r>
              <a:rPr lang="es-CO" sz="1400" noProof="0" dirty="0" smtClean="0">
                <a:solidFill>
                  <a:srgbClr val="000000"/>
                </a:solidFill>
                <a:latin typeface="Calibri"/>
              </a:rPr>
              <a:t>Fuente: </a:t>
            </a:r>
            <a:r>
              <a:rPr lang="es-CO" sz="1400" i="1" noProof="0" dirty="0" err="1" smtClean="0">
                <a:solidFill>
                  <a:srgbClr val="000000"/>
                </a:solidFill>
                <a:latin typeface="Calibri"/>
              </a:rPr>
              <a:t>Leading</a:t>
            </a:r>
            <a:r>
              <a:rPr lang="es-CO" sz="1400" i="1" noProof="0" dirty="0" smtClean="0">
                <a:solidFill>
                  <a:srgbClr val="000000"/>
                </a:solidFill>
                <a:latin typeface="Calibri"/>
              </a:rPr>
              <a:t> </a:t>
            </a:r>
            <a:r>
              <a:rPr lang="es-CO" sz="1400" i="1" noProof="0" dirty="0" err="1" smtClean="0">
                <a:solidFill>
                  <a:srgbClr val="000000"/>
                </a:solidFill>
                <a:latin typeface="Calibri"/>
              </a:rPr>
              <a:t>Change</a:t>
            </a:r>
            <a:r>
              <a:rPr lang="es-CO" sz="1400" i="1" noProof="0" dirty="0" smtClean="0">
                <a:solidFill>
                  <a:srgbClr val="000000"/>
                </a:solidFill>
                <a:latin typeface="Calibri"/>
              </a:rPr>
              <a:t>: A Plan </a:t>
            </a:r>
            <a:r>
              <a:rPr lang="es-CO" sz="1400" i="1" noProof="0" dirty="0" err="1" smtClean="0">
                <a:solidFill>
                  <a:srgbClr val="000000"/>
                </a:solidFill>
                <a:latin typeface="Calibri"/>
              </a:rPr>
              <a:t>for</a:t>
            </a:r>
            <a:r>
              <a:rPr lang="es-CO" sz="1400" i="1" noProof="0" dirty="0" smtClean="0">
                <a:solidFill>
                  <a:srgbClr val="000000"/>
                </a:solidFill>
                <a:latin typeface="Calibri"/>
              </a:rPr>
              <a:t> </a:t>
            </a:r>
            <a:r>
              <a:rPr lang="es-CO" sz="1400" i="1" noProof="0" dirty="0" err="1" smtClean="0">
                <a:solidFill>
                  <a:srgbClr val="000000"/>
                </a:solidFill>
                <a:latin typeface="Calibri"/>
              </a:rPr>
              <a:t>SAMHSA’s</a:t>
            </a:r>
            <a:r>
              <a:rPr lang="es-CO" sz="1400" i="1" noProof="0" dirty="0" smtClean="0">
                <a:solidFill>
                  <a:srgbClr val="000000"/>
                </a:solidFill>
                <a:latin typeface="Calibri"/>
              </a:rPr>
              <a:t> Role and </a:t>
            </a:r>
            <a:r>
              <a:rPr lang="es-CO" sz="1400" i="1" noProof="0" dirty="0" err="1" smtClean="0">
                <a:solidFill>
                  <a:srgbClr val="000000"/>
                </a:solidFill>
                <a:latin typeface="Calibri"/>
              </a:rPr>
              <a:t>Actions</a:t>
            </a:r>
            <a:r>
              <a:rPr lang="es-CO" sz="1400" i="1" noProof="0" dirty="0" smtClean="0">
                <a:solidFill>
                  <a:srgbClr val="000000"/>
                </a:solidFill>
                <a:latin typeface="Calibri"/>
              </a:rPr>
              <a:t> 2011–2014</a:t>
            </a:r>
            <a:r>
              <a:rPr lang="es-CO" sz="1400" noProof="0" dirty="0" smtClean="0">
                <a:solidFill>
                  <a:srgbClr val="000000"/>
                </a:solidFill>
                <a:latin typeface="Calibri"/>
              </a:rPr>
              <a:t>, página 3, octubre de 2010</a:t>
            </a:r>
          </a:p>
          <a:p>
            <a:pPr marL="82296" indent="0" algn="r">
              <a:spcBef>
                <a:spcPts val="0"/>
              </a:spcBef>
              <a:buNone/>
            </a:pPr>
            <a:r>
              <a:rPr lang="es-CO" sz="1400" noProof="0" dirty="0" smtClean="0">
                <a:solidFill>
                  <a:srgbClr val="000000"/>
                </a:solidFill>
                <a:latin typeface="Calibri"/>
              </a:rPr>
              <a:t> http://www.samhsa.gov/about/sidocs/SAMHSA_SI_paper.pdf </a:t>
            </a:r>
          </a:p>
          <a:p>
            <a:pPr algn="r"/>
            <a:endParaRPr lang="es-CO" sz="1400" noProof="0" dirty="0" smtClean="0"/>
          </a:p>
        </p:txBody>
      </p:sp>
      <p:sp>
        <p:nvSpPr>
          <p:cNvPr id="4" name="Slide Number Placeholder 3"/>
          <p:cNvSpPr>
            <a:spLocks noGrp="1"/>
          </p:cNvSpPr>
          <p:nvPr>
            <p:ph type="sldNum" sz="quarter" idx="12"/>
          </p:nvPr>
        </p:nvSpPr>
        <p:spPr/>
        <p:txBody>
          <a:bodyPr/>
          <a:lstStyle/>
          <a:p>
            <a:fld id="{E52EA701-A906-4536-802C-7FE25060F8AC}" type="slidenum">
              <a:rPr lang="en-US" smtClean="0"/>
              <a:t>45</a:t>
            </a:fld>
            <a:endParaRPr lang="en-US" dirty="0"/>
          </a:p>
        </p:txBody>
      </p:sp>
    </p:spTree>
    <p:extLst>
      <p:ext uri="{BB962C8B-B14F-4D97-AF65-F5344CB8AC3E}">
        <p14:creationId xmlns:p14="http://schemas.microsoft.com/office/powerpoint/2010/main" val="3356590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3200" b="1" noProof="0" dirty="0" smtClean="0"/>
              <a:t>¿En qué decisiones sobre la salud mental y el abuso de sustancias participaré? </a:t>
            </a:r>
            <a:endParaRPr lang="es-CO" sz="3200" b="1" noProof="0" dirty="0"/>
          </a:p>
        </p:txBody>
      </p:sp>
      <p:sp>
        <p:nvSpPr>
          <p:cNvPr id="3" name="Content Placeholder 2"/>
          <p:cNvSpPr>
            <a:spLocks noGrp="1"/>
          </p:cNvSpPr>
          <p:nvPr>
            <p:ph idx="1"/>
          </p:nvPr>
        </p:nvSpPr>
        <p:spPr>
          <a:xfrm>
            <a:off x="1435608" y="1447800"/>
            <a:ext cx="5269992" cy="5181600"/>
          </a:xfrm>
        </p:spPr>
        <p:txBody>
          <a:bodyPr>
            <a:noAutofit/>
          </a:bodyPr>
          <a:lstStyle/>
          <a:p>
            <a:r>
              <a:rPr lang="es-CO" sz="2800" noProof="0" dirty="0" smtClean="0"/>
              <a:t>Igual que con la atención médica, usted participará en las decisiones sobre la salud mental y el abuso de sustancias del niño o joven, como terapia, evaluaciones, valoraciones y medicamentos psicotrópicos.</a:t>
            </a:r>
          </a:p>
          <a:p>
            <a:r>
              <a:rPr lang="es-CO" sz="2800" noProof="0" dirty="0" smtClean="0"/>
              <a:t>También debe ofrecer al niño o joven oportunidades para aprender acerca de su atención personal de manera que pueda entenderla.</a:t>
            </a:r>
            <a:endParaRPr lang="es-CO" sz="28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46</a:t>
            </a:fld>
            <a:endParaRPr lang="en-US" dirty="0"/>
          </a:p>
        </p:txBody>
      </p:sp>
      <p:pic>
        <p:nvPicPr>
          <p:cNvPr id="1026" name="Picture 2" descr="C:\Documents and Settings\bakerpa\Local Settings\Temporary Internet Files\Content.IE5\7TZGPE9G\MP9004464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0" y="1676400"/>
            <a:ext cx="1981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31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1143000"/>
          </a:xfrm>
        </p:spPr>
        <p:txBody>
          <a:bodyPr>
            <a:normAutofit fontScale="90000"/>
          </a:bodyPr>
          <a:lstStyle/>
          <a:p>
            <a:r>
              <a:rPr lang="es-CO" noProof="0" dirty="0" smtClean="0">
                <a:solidFill>
                  <a:srgbClr val="000000"/>
                </a:solidFill>
                <a:ea typeface="Times New Roman"/>
                <a:cs typeface="Verdana"/>
              </a:rPr>
              <a:t/>
            </a:r>
            <a:br>
              <a:rPr lang="es-CO" noProof="0" dirty="0" smtClean="0">
                <a:solidFill>
                  <a:srgbClr val="000000"/>
                </a:solidFill>
                <a:ea typeface="Times New Roman"/>
                <a:cs typeface="Verdana"/>
              </a:rPr>
            </a:br>
            <a:r>
              <a:rPr lang="es-CO" sz="3600" b="1" noProof="0" dirty="0" smtClean="0">
                <a:effectLst/>
              </a:rPr>
              <a:t>¿En qué decisiones sobre la salud mental y el abuso de sustancias participaré? </a:t>
            </a:r>
            <a:r>
              <a:rPr lang="es-CO" sz="3100" b="1" noProof="0" dirty="0" smtClean="0">
                <a:effectLst/>
              </a:rPr>
              <a:t>(continuación)</a:t>
            </a:r>
            <a:r>
              <a:rPr lang="es-CO" sz="3100" noProof="0" dirty="0" smtClean="0">
                <a:effectLst/>
              </a:rPr>
              <a:t/>
            </a:r>
            <a:br>
              <a:rPr lang="es-CO" sz="3100" noProof="0" dirty="0" smtClean="0">
                <a:effectLst/>
              </a:rPr>
            </a:br>
            <a:endParaRPr lang="es-CO" sz="3100" noProof="0" dirty="0"/>
          </a:p>
        </p:txBody>
      </p:sp>
      <p:sp>
        <p:nvSpPr>
          <p:cNvPr id="3" name="Content Placeholder 2"/>
          <p:cNvSpPr>
            <a:spLocks noGrp="1"/>
          </p:cNvSpPr>
          <p:nvPr>
            <p:ph idx="1"/>
          </p:nvPr>
        </p:nvSpPr>
        <p:spPr>
          <a:xfrm>
            <a:off x="1435608" y="2209800"/>
            <a:ext cx="7498080" cy="4800600"/>
          </a:xfrm>
        </p:spPr>
        <p:txBody>
          <a:bodyPr>
            <a:normAutofit fontScale="92500" lnSpcReduction="20000"/>
          </a:bodyPr>
          <a:lstStyle/>
          <a:p>
            <a:r>
              <a:rPr lang="es-CO" noProof="0" dirty="0" smtClean="0"/>
              <a:t>Debe hablar con el terapeuta y otros proveedores de salud mental y abuso de sustancias sobre el uso de métodos que no incluyan medicamentos para el niño. </a:t>
            </a:r>
          </a:p>
          <a:p>
            <a:r>
              <a:rPr lang="es-CO" noProof="0" dirty="0" smtClean="0"/>
              <a:t>Debe revisar y decidir si quiere aprobar el plan de atención de la salud mental y el abuso de sustancias.</a:t>
            </a:r>
          </a:p>
          <a:p>
            <a:r>
              <a:rPr lang="es-CO" noProof="0" dirty="0" smtClean="0"/>
              <a:t>También observará y reportará el progreso del niño.  </a:t>
            </a:r>
          </a:p>
          <a:p>
            <a:pPr marL="0" indent="0">
              <a:spcBef>
                <a:spcPts val="0"/>
              </a:spcBef>
              <a:buNone/>
            </a:pPr>
            <a:r>
              <a:rPr lang="es-CO" noProof="0" dirty="0" smtClean="0">
                <a:solidFill>
                  <a:srgbClr val="00CC00"/>
                </a:solidFill>
                <a:latin typeface="+mj-lt"/>
                <a:ea typeface="Times New Roman"/>
                <a:cs typeface="Verdana"/>
              </a:rPr>
              <a:t> </a:t>
            </a:r>
            <a:endParaRPr lang="es-CO" sz="2800" noProof="0" dirty="0" smtClean="0">
              <a:solidFill>
                <a:srgbClr val="00CC00"/>
              </a:solidFill>
              <a:latin typeface="+mj-lt"/>
              <a:ea typeface="Times New Roman"/>
            </a:endParaRPr>
          </a:p>
          <a:p>
            <a:pPr marL="0" indent="0">
              <a:spcBef>
                <a:spcPts val="0"/>
              </a:spcBef>
              <a:buNone/>
            </a:pPr>
            <a:endParaRPr lang="es-CO" noProof="0" dirty="0" smtClean="0">
              <a:solidFill>
                <a:srgbClr val="000000"/>
              </a:solidFill>
              <a:latin typeface="Verdana"/>
              <a:ea typeface="Times New Roman"/>
              <a:cs typeface="Verdana"/>
            </a:endParaRPr>
          </a:p>
          <a:p>
            <a:pPr marL="0" indent="0">
              <a:spcBef>
                <a:spcPts val="0"/>
              </a:spcBef>
              <a:buNone/>
            </a:pPr>
            <a:r>
              <a:rPr lang="es-CO" sz="2800" noProof="0" dirty="0" smtClean="0">
                <a:latin typeface="Times New Roman"/>
                <a:ea typeface="Times New Roman"/>
              </a:rPr>
              <a:t> </a:t>
            </a: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47</a:t>
            </a:fld>
            <a:endParaRPr lang="en-US" dirty="0"/>
          </a:p>
        </p:txBody>
      </p:sp>
    </p:spTree>
    <p:extLst>
      <p:ext uri="{BB962C8B-B14F-4D97-AF65-F5344CB8AC3E}">
        <p14:creationId xmlns:p14="http://schemas.microsoft.com/office/powerpoint/2010/main" val="4109114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Servicios de salud mental y abuso de sustancias</a:t>
            </a:r>
            <a:endParaRPr lang="es-CO" noProof="0" dirty="0"/>
          </a:p>
        </p:txBody>
      </p:sp>
      <p:sp>
        <p:nvSpPr>
          <p:cNvPr id="3" name="Content Placeholder 2"/>
          <p:cNvSpPr>
            <a:spLocks noGrp="1"/>
          </p:cNvSpPr>
          <p:nvPr>
            <p:ph idx="1"/>
          </p:nvPr>
        </p:nvSpPr>
        <p:spPr>
          <a:xfrm>
            <a:off x="1435608" y="1600200"/>
            <a:ext cx="7498080" cy="5105400"/>
          </a:xfrm>
        </p:spPr>
        <p:txBody>
          <a:bodyPr>
            <a:noAutofit/>
          </a:bodyPr>
          <a:lstStyle/>
          <a:p>
            <a:r>
              <a:rPr lang="es-CO" sz="2400" noProof="0" dirty="0" smtClean="0"/>
              <a:t>Es importante que platique con el proveedor de atención médica sobre </a:t>
            </a:r>
            <a:r>
              <a:rPr lang="es-CO" sz="2400" b="1" noProof="0" dirty="0" smtClean="0"/>
              <a:t>todas</a:t>
            </a:r>
            <a:r>
              <a:rPr lang="es-CO" sz="2400" noProof="0" dirty="0" smtClean="0"/>
              <a:t> las opciones conocidas para el niño o joven.</a:t>
            </a:r>
          </a:p>
          <a:p>
            <a:endParaRPr lang="es-CO" sz="2400" noProof="0" dirty="0" smtClean="0"/>
          </a:p>
          <a:p>
            <a:r>
              <a:rPr lang="es-CO" sz="2400" noProof="0" dirty="0" smtClean="0"/>
              <a:t>Considere la terapia o orientación y otros métodos no farmacológicos (sin medicamentos) para manejar y controlar la salud mental antes o en conjunto con los medicamentos psicotrópicos.</a:t>
            </a:r>
          </a:p>
          <a:p>
            <a:endParaRPr lang="es-CO" sz="2400" noProof="0" dirty="0" smtClean="0"/>
          </a:p>
          <a:p>
            <a:r>
              <a:rPr lang="es-CO" sz="2400" noProof="0" dirty="0" smtClean="0"/>
              <a:t>Usted debe entender la atención basada en el trauma y platicar con el proveedor sobre las opciones de tratamiento que más beneficiarán al niño. </a:t>
            </a:r>
            <a:endParaRPr lang="es-CO" sz="24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48</a:t>
            </a:fld>
            <a:endParaRPr lang="en-US" dirty="0"/>
          </a:p>
        </p:txBody>
      </p:sp>
    </p:spTree>
    <p:extLst>
      <p:ext uri="{BB962C8B-B14F-4D97-AF65-F5344CB8AC3E}">
        <p14:creationId xmlns:p14="http://schemas.microsoft.com/office/powerpoint/2010/main" val="556346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600325"/>
            <a:ext cx="5854992" cy="2286000"/>
          </a:xfrm>
        </p:spPr>
        <p:txBody>
          <a:bodyPr>
            <a:normAutofit fontScale="90000"/>
          </a:bodyPr>
          <a:lstStyle/>
          <a:p>
            <a:r>
              <a:rPr lang="es-CO" noProof="0" dirty="0" smtClean="0"/>
              <a:t>Responsabilidades del otorgante de consentimiento médico</a:t>
            </a:r>
            <a:endParaRPr lang="es-CO" noProof="0" dirty="0"/>
          </a:p>
        </p:txBody>
      </p:sp>
      <p:sp>
        <p:nvSpPr>
          <p:cNvPr id="3" name="Text Placeholder 2"/>
          <p:cNvSpPr>
            <a:spLocks noGrp="1"/>
          </p:cNvSpPr>
          <p:nvPr>
            <p:ph type="body" idx="1"/>
          </p:nvPr>
        </p:nvSpPr>
        <p:spPr/>
        <p:txBody>
          <a:bodyPr/>
          <a:lstStyle/>
          <a:p>
            <a:r>
              <a:rPr lang="es-CO" noProof="0" dirty="0" smtClean="0"/>
              <a:t>Sección 5 </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49</a:t>
            </a:fld>
            <a:endParaRPr lang="en-US" dirty="0"/>
          </a:p>
        </p:txBody>
      </p:sp>
    </p:spTree>
    <p:extLst>
      <p:ext uri="{BB962C8B-B14F-4D97-AF65-F5344CB8AC3E}">
        <p14:creationId xmlns:p14="http://schemas.microsoft.com/office/powerpoint/2010/main" val="398340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498080" cy="1143000"/>
          </a:xfrm>
        </p:spPr>
        <p:txBody>
          <a:bodyPr>
            <a:normAutofit fontScale="90000"/>
          </a:bodyPr>
          <a:lstStyle/>
          <a:p>
            <a:r>
              <a:rPr lang="es-CO" noProof="0" dirty="0" smtClean="0">
                <a:solidFill>
                  <a:schemeClr val="tx1"/>
                </a:solidFill>
              </a:rPr>
              <a:t>Definiciones de términos usados en esta capacitación (continuación):</a:t>
            </a:r>
            <a:endParaRPr lang="es-CO" noProof="0" dirty="0">
              <a:solidFill>
                <a:schemeClr val="tx1"/>
              </a:solidFill>
            </a:endParaRPr>
          </a:p>
        </p:txBody>
      </p:sp>
      <p:sp>
        <p:nvSpPr>
          <p:cNvPr id="3" name="Content Placeholder 2"/>
          <p:cNvSpPr>
            <a:spLocks noGrp="1"/>
          </p:cNvSpPr>
          <p:nvPr>
            <p:ph idx="1"/>
          </p:nvPr>
        </p:nvSpPr>
        <p:spPr>
          <a:xfrm>
            <a:off x="1066800" y="1828800"/>
            <a:ext cx="7696200" cy="4648200"/>
          </a:xfrm>
        </p:spPr>
        <p:txBody>
          <a:bodyPr>
            <a:noAutofit/>
          </a:bodyPr>
          <a:lstStyle/>
          <a:p>
            <a:r>
              <a:rPr lang="es-CO" sz="2200" b="1" noProof="0" dirty="0" smtClean="0"/>
              <a:t>Los medicamentos psicotrópicos </a:t>
            </a:r>
            <a:r>
              <a:rPr lang="es-CO" sz="2200" noProof="0" dirty="0" smtClean="0"/>
              <a:t>se recetan para tratar trastornos psiquiátricos. Es decir, son medicamentos utilizados para tratar trastornos mentales o trastornos de la conducta graves.  También se llaman medicamentos psicoactivos, psicoterapéuticos o psiquiátricos.  </a:t>
            </a:r>
          </a:p>
          <a:p>
            <a:r>
              <a:rPr lang="es-CO" sz="2200" b="1" noProof="0" dirty="0" smtClean="0"/>
              <a:t>Intervenciones no farmacológicas</a:t>
            </a:r>
            <a:r>
              <a:rPr lang="es-CO" sz="2200" noProof="0" dirty="0" smtClean="0"/>
              <a:t> son opciones que no incluyen medicamentos. Incluyen cualquier terapia psicológica y social y estrategias para la conducta ofrecidas al niño o joven. Las intervenciones sin medicamentos son métodos específicos que un cuidador puede usar para ayudar a un niño o joven a controlar la conducta. Es decir, las intervenciones no farmacológicas son métodos para controlar la conducta sin el uso de medicamentos. Esto puede incluir terapia y orientación.</a:t>
            </a:r>
            <a:endParaRPr lang="es-CO" sz="22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a:t>
            </a:fld>
            <a:endParaRPr lang="en-US" dirty="0"/>
          </a:p>
        </p:txBody>
      </p:sp>
    </p:spTree>
    <p:extLst>
      <p:ext uri="{BB962C8B-B14F-4D97-AF65-F5344CB8AC3E}">
        <p14:creationId xmlns:p14="http://schemas.microsoft.com/office/powerpoint/2010/main" val="34759966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1020762"/>
          </a:xfrm>
        </p:spPr>
        <p:txBody>
          <a:bodyPr>
            <a:noAutofit/>
          </a:bodyPr>
          <a:lstStyle/>
          <a:p>
            <a:r>
              <a:rPr lang="es-CO" sz="3700" noProof="0" dirty="0" smtClean="0">
                <a:solidFill>
                  <a:schemeClr val="tx1"/>
                </a:solidFill>
              </a:rPr>
              <a:t>¿Qué es la atención basada en el trauma?</a:t>
            </a:r>
            <a:endParaRPr lang="es-CO" sz="3700" noProof="0" dirty="0">
              <a:solidFill>
                <a:schemeClr val="tx1"/>
              </a:solidFill>
            </a:endParaRPr>
          </a:p>
        </p:txBody>
      </p:sp>
      <p:sp>
        <p:nvSpPr>
          <p:cNvPr id="3" name="Content Placeholder 2"/>
          <p:cNvSpPr>
            <a:spLocks noGrp="1"/>
          </p:cNvSpPr>
          <p:nvPr>
            <p:ph idx="1"/>
          </p:nvPr>
        </p:nvSpPr>
        <p:spPr>
          <a:xfrm>
            <a:off x="1447800" y="1066800"/>
            <a:ext cx="7086600" cy="5334000"/>
          </a:xfrm>
        </p:spPr>
        <p:txBody>
          <a:bodyPr>
            <a:noAutofit/>
          </a:bodyPr>
          <a:lstStyle/>
          <a:p>
            <a:pPr marL="82296" indent="0">
              <a:buNone/>
            </a:pPr>
            <a:r>
              <a:rPr lang="es-CO" sz="2400" noProof="0" dirty="0" smtClean="0"/>
              <a:t>La atención basada en el trauma se refiere a cómo piensa y responde usted a personas que han experimentado o pueden estar en riesgo de experimentar trauma.</a:t>
            </a:r>
          </a:p>
          <a:p>
            <a:pPr marL="82296" indent="0">
              <a:buNone/>
            </a:pPr>
            <a:endParaRPr lang="es-CO" sz="2400" noProof="0" dirty="0" smtClean="0"/>
          </a:p>
          <a:p>
            <a:pPr marL="82296" indent="0">
              <a:buNone/>
            </a:pPr>
            <a:endParaRPr lang="es-CO" sz="2400" noProof="0" dirty="0" smtClean="0"/>
          </a:p>
          <a:p>
            <a:pPr marL="82296" indent="0">
              <a:buNone/>
            </a:pPr>
            <a:endParaRPr lang="es-CO" sz="2400" noProof="0" dirty="0" smtClean="0"/>
          </a:p>
          <a:p>
            <a:pPr marL="82296" indent="0">
              <a:buNone/>
            </a:pPr>
            <a:endParaRPr lang="es-CO" sz="2400" noProof="0" dirty="0" smtClean="0"/>
          </a:p>
          <a:p>
            <a:pPr marL="82296" indent="0">
              <a:buNone/>
            </a:pPr>
            <a:r>
              <a:rPr lang="es-CO" sz="2000" noProof="0" dirty="0" smtClean="0"/>
              <a:t>"La atención basada en el trauma es un sistema basado en las fortalezas y fundamentado en una comprensión de la capacidad de respuesta ante el impacto del trauma... que pone énfasis en la seguridad física, psicológica y emocional de los proveedores y los afectados... y que crea oportunidades para que los afectados puedan reconstruir un sentido de superación y control." </a:t>
            </a:r>
          </a:p>
          <a:p>
            <a:pPr marL="82296" indent="0" algn="r">
              <a:buNone/>
            </a:pPr>
            <a:r>
              <a:rPr lang="es-CO" sz="1800" noProof="0" dirty="0" smtClean="0"/>
              <a:t>~(Hopper, </a:t>
            </a:r>
            <a:r>
              <a:rPr lang="es-CO" sz="1800" noProof="0" dirty="0" err="1" smtClean="0"/>
              <a:t>Bassuk</a:t>
            </a:r>
            <a:r>
              <a:rPr lang="es-CO" sz="1800" noProof="0" dirty="0" smtClean="0"/>
              <a:t>, &amp; </a:t>
            </a:r>
            <a:r>
              <a:rPr lang="es-CO" sz="1800" noProof="0" dirty="0" err="1" smtClean="0"/>
              <a:t>Olivet</a:t>
            </a:r>
            <a:r>
              <a:rPr lang="es-CO" sz="1800" noProof="0" dirty="0" smtClean="0"/>
              <a:t>, 2010, pg. 82)</a:t>
            </a:r>
            <a:r>
              <a:rPr lang="es-CO" sz="2000" noProof="0" dirty="0" smtClean="0"/>
              <a:t> </a:t>
            </a:r>
            <a:endParaRPr lang="es-CO" sz="20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6436814" cy="1390758"/>
          </a:xfrm>
          <a:prstGeom prst="rect">
            <a:avLst/>
          </a:prstGeom>
          <a:ln w="57150">
            <a:solidFill>
              <a:schemeClr val="bg2">
                <a:lumMod val="90000"/>
              </a:schemeClr>
            </a:solidFill>
            <a:headEnd/>
            <a:tailEnd/>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353674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3200" b="1" noProof="0" dirty="0" smtClean="0"/>
              <a:t>¿Por qué es importante entender el impacto del trauma?</a:t>
            </a:r>
            <a:endParaRPr lang="es-CO" sz="3200" b="1" noProof="0" dirty="0"/>
          </a:p>
        </p:txBody>
      </p:sp>
      <p:sp>
        <p:nvSpPr>
          <p:cNvPr id="3" name="Content Placeholder 2"/>
          <p:cNvSpPr>
            <a:spLocks noGrp="1"/>
          </p:cNvSpPr>
          <p:nvPr>
            <p:ph idx="1"/>
          </p:nvPr>
        </p:nvSpPr>
        <p:spPr>
          <a:xfrm>
            <a:off x="1435608" y="1676400"/>
            <a:ext cx="7498080" cy="5029200"/>
          </a:xfrm>
        </p:spPr>
        <p:txBody>
          <a:bodyPr>
            <a:normAutofit lnSpcReduction="10000"/>
          </a:bodyPr>
          <a:lstStyle/>
          <a:p>
            <a:r>
              <a:rPr lang="es-CO" sz="3600" noProof="0" dirty="0" smtClean="0"/>
              <a:t>¡Los otorgantes de consentimiento médico cuidan a estos niños </a:t>
            </a:r>
            <a:br>
              <a:rPr lang="es-CO" sz="3600" noProof="0" dirty="0" smtClean="0"/>
            </a:br>
            <a:r>
              <a:rPr lang="es-CO" sz="3600" noProof="0" dirty="0" smtClean="0"/>
              <a:t>24 horas al día, 7 días a la semana!</a:t>
            </a:r>
          </a:p>
          <a:p>
            <a:pPr marL="82296" indent="0">
              <a:buNone/>
            </a:pPr>
            <a:r>
              <a:rPr lang="es-CO" sz="3600" noProof="0" dirty="0" smtClean="0"/>
              <a:t> </a:t>
            </a:r>
          </a:p>
          <a:p>
            <a:r>
              <a:rPr lang="es-CO" sz="3600" noProof="0" dirty="0" smtClean="0"/>
              <a:t>Usted, como otorgante de consentimiento médico, tiene </a:t>
            </a:r>
            <a:br>
              <a:rPr lang="es-CO" sz="3600" noProof="0" dirty="0" smtClean="0"/>
            </a:br>
            <a:r>
              <a:rPr lang="es-CO" sz="3600" noProof="0" dirty="0" smtClean="0"/>
              <a:t>el mayor impacto en cómo el niño </a:t>
            </a:r>
            <a:br>
              <a:rPr lang="es-CO" sz="3600" noProof="0" dirty="0" smtClean="0"/>
            </a:br>
            <a:r>
              <a:rPr lang="es-CO" sz="3600" noProof="0" dirty="0" smtClean="0"/>
              <a:t>o joven se recupera del trauma </a:t>
            </a:r>
            <a:br>
              <a:rPr lang="es-CO" sz="3600" noProof="0" dirty="0" smtClean="0"/>
            </a:br>
            <a:r>
              <a:rPr lang="es-CO" sz="3600" noProof="0" dirty="0" smtClean="0"/>
              <a:t>que ha vivido.</a:t>
            </a:r>
          </a:p>
          <a:p>
            <a:endParaRPr lang="es-CO" sz="6200" noProof="0" dirty="0" smtClean="0"/>
          </a:p>
          <a:p>
            <a:endParaRPr lang="es-CO" sz="5100" noProof="0" dirty="0"/>
          </a:p>
        </p:txBody>
      </p:sp>
      <p:sp>
        <p:nvSpPr>
          <p:cNvPr id="5" name="Slide Number Placeholder 4"/>
          <p:cNvSpPr>
            <a:spLocks noGrp="1"/>
          </p:cNvSpPr>
          <p:nvPr>
            <p:ph type="sldNum" sz="quarter" idx="12"/>
          </p:nvPr>
        </p:nvSpPr>
        <p:spPr/>
        <p:txBody>
          <a:bodyPr/>
          <a:lstStyle/>
          <a:p>
            <a:fld id="{E52EA701-A906-4536-802C-7FE25060F8AC}" type="slidenum">
              <a:rPr lang="en-US" smtClean="0"/>
              <a:t>51</a:t>
            </a:fld>
            <a:endParaRPr lang="en-US" dirty="0"/>
          </a:p>
        </p:txBody>
      </p:sp>
    </p:spTree>
    <p:extLst>
      <p:ext uri="{BB962C8B-B14F-4D97-AF65-F5344CB8AC3E}">
        <p14:creationId xmlns:p14="http://schemas.microsoft.com/office/powerpoint/2010/main" val="1989169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2238"/>
            <a:ext cx="7498080" cy="1722438"/>
          </a:xfrm>
        </p:spPr>
        <p:txBody>
          <a:bodyPr>
            <a:noAutofit/>
          </a:bodyPr>
          <a:lstStyle/>
          <a:p>
            <a:r>
              <a:rPr lang="es-CO" sz="3200" noProof="0" dirty="0" smtClean="0"/>
              <a:t/>
            </a:r>
            <a:br>
              <a:rPr lang="es-CO" sz="3200" noProof="0" dirty="0" smtClean="0"/>
            </a:br>
            <a:r>
              <a:rPr lang="es-CO" sz="3200" b="1" noProof="0" dirty="0" smtClean="0"/>
              <a:t>¿Por qué tienen que estar informados los otorgantes de consentimiento médico acerca del trauma?</a:t>
            </a:r>
            <a:endParaRPr lang="es-CO" sz="2000" noProof="0" dirty="0"/>
          </a:p>
        </p:txBody>
      </p:sp>
      <p:sp>
        <p:nvSpPr>
          <p:cNvPr id="3" name="Content Placeholder 2"/>
          <p:cNvSpPr>
            <a:spLocks noGrp="1"/>
          </p:cNvSpPr>
          <p:nvPr>
            <p:ph idx="1"/>
          </p:nvPr>
        </p:nvSpPr>
        <p:spPr>
          <a:xfrm>
            <a:off x="1435608" y="1828800"/>
            <a:ext cx="7174992" cy="4876800"/>
          </a:xfrm>
        </p:spPr>
        <p:txBody>
          <a:bodyPr>
            <a:normAutofit fontScale="70000" lnSpcReduction="20000"/>
          </a:bodyPr>
          <a:lstStyle/>
          <a:p>
            <a:r>
              <a:rPr lang="es-CO" sz="4000" noProof="0" dirty="0" smtClean="0"/>
              <a:t>Ahora sabemos que el apoyo de un cuidador puede ayudar a un niño o joven a recuperarse de sus experiencias traumáticas. </a:t>
            </a:r>
          </a:p>
          <a:p>
            <a:r>
              <a:rPr lang="es-CO" sz="4000" noProof="0" dirty="0" smtClean="0"/>
              <a:t>Los otorgantes de consentimiento médico deben estar informados acerca del trauma por las siguientes razones: </a:t>
            </a:r>
          </a:p>
          <a:p>
            <a:r>
              <a:rPr lang="es-CO" sz="4000" noProof="0" dirty="0" smtClean="0"/>
              <a:t>Para un niño o joven, estar separado de su propia familia o en una nueva colocación es estresante y confuso. </a:t>
            </a:r>
          </a:p>
          <a:p>
            <a:r>
              <a:rPr lang="es-CO" sz="4000" noProof="0" dirty="0" smtClean="0"/>
              <a:t>El estrés y la confusión pueden empeorar el trauma del niño o joven. </a:t>
            </a:r>
          </a:p>
          <a:p>
            <a:r>
              <a:rPr lang="es-CO" sz="4000" noProof="0" dirty="0" smtClean="0"/>
              <a:t>No conocer los efectos del trauma puede impedir que una colocación vaya bien.</a:t>
            </a:r>
          </a:p>
          <a:p>
            <a:pPr marL="82296" indent="0">
              <a:buNone/>
            </a:pPr>
            <a:endParaRPr lang="es-CO" sz="62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52</a:t>
            </a:fld>
            <a:endParaRPr lang="en-US" dirty="0"/>
          </a:p>
        </p:txBody>
      </p:sp>
    </p:spTree>
    <p:extLst>
      <p:ext uri="{BB962C8B-B14F-4D97-AF65-F5344CB8AC3E}">
        <p14:creationId xmlns:p14="http://schemas.microsoft.com/office/powerpoint/2010/main" val="799351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2238"/>
            <a:ext cx="7498080" cy="1722438"/>
          </a:xfrm>
        </p:spPr>
        <p:txBody>
          <a:bodyPr>
            <a:noAutofit/>
          </a:bodyPr>
          <a:lstStyle/>
          <a:p>
            <a:r>
              <a:rPr lang="es-CO" sz="3200" noProof="0" dirty="0" smtClean="0"/>
              <a:t/>
            </a:r>
            <a:br>
              <a:rPr lang="es-CO" sz="3200" noProof="0" dirty="0" smtClean="0"/>
            </a:br>
            <a:r>
              <a:rPr lang="es-CO" sz="3200" b="1" noProof="0" dirty="0" smtClean="0">
                <a:effectLst/>
              </a:rPr>
              <a:t>El efecto del trauma en la temprana infancia</a:t>
            </a:r>
            <a:endParaRPr lang="es-CO" sz="2000" noProof="0" dirty="0"/>
          </a:p>
        </p:txBody>
      </p:sp>
      <p:sp>
        <p:nvSpPr>
          <p:cNvPr id="3" name="Content Placeholder 2"/>
          <p:cNvSpPr>
            <a:spLocks noGrp="1"/>
          </p:cNvSpPr>
          <p:nvPr>
            <p:ph idx="1"/>
          </p:nvPr>
        </p:nvSpPr>
        <p:spPr>
          <a:xfrm>
            <a:off x="1435608" y="1600200"/>
            <a:ext cx="7174992" cy="5105400"/>
          </a:xfrm>
        </p:spPr>
        <p:txBody>
          <a:bodyPr>
            <a:normAutofit fontScale="25000" lnSpcReduction="20000"/>
          </a:bodyPr>
          <a:lstStyle/>
          <a:p>
            <a:r>
              <a:rPr lang="es-CO" sz="9600" noProof="0" dirty="0" smtClean="0"/>
              <a:t>En la temprana infancia el trauma puede cambiar cómo se desarrolla un niño. Esto incluye: </a:t>
            </a:r>
          </a:p>
          <a:p>
            <a:pPr lvl="1"/>
            <a:r>
              <a:rPr lang="es-CO" sz="9600" noProof="0" dirty="0" smtClean="0"/>
              <a:t>memoria</a:t>
            </a:r>
          </a:p>
          <a:p>
            <a:pPr lvl="1"/>
            <a:r>
              <a:rPr lang="es-CO" sz="9600" noProof="0" dirty="0" smtClean="0"/>
              <a:t>atención</a:t>
            </a:r>
          </a:p>
          <a:p>
            <a:pPr lvl="1"/>
            <a:r>
              <a:rPr lang="es-CO" sz="9600" noProof="0" dirty="0" smtClean="0"/>
              <a:t>pensamiento y lenguaje </a:t>
            </a:r>
          </a:p>
          <a:p>
            <a:pPr lvl="1"/>
            <a:r>
              <a:rPr lang="es-CO" sz="9600" noProof="0" dirty="0" smtClean="0"/>
              <a:t>conducta </a:t>
            </a:r>
          </a:p>
          <a:p>
            <a:r>
              <a:rPr lang="es-CO" sz="9600" noProof="0" dirty="0" smtClean="0"/>
              <a:t>Por ejemplo, el niño puede estar retrasado en comparación con otros niños en áreas como aprender a hablar, seguir instrucciones, prestar atención, adaptarse a nuevas situaciones, calmarse, gatear o caminar. </a:t>
            </a:r>
          </a:p>
          <a:p>
            <a:r>
              <a:rPr lang="es-CO" sz="9600" noProof="0" dirty="0" smtClean="0"/>
              <a:t>El niño quizás tenga miedo y sienta que el mundo es peligroso. Quizás no sepa conseguir lo que necesita de una manera apropiada. Puede que tenga un berrinche, dé golpes, muerda o llore. </a:t>
            </a:r>
          </a:p>
          <a:p>
            <a:pPr marL="82296" indent="0">
              <a:buNone/>
            </a:pPr>
            <a:endParaRPr lang="es-CO" sz="62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53</a:t>
            </a:fld>
            <a:endParaRPr lang="en-US" dirty="0"/>
          </a:p>
        </p:txBody>
      </p:sp>
    </p:spTree>
    <p:extLst>
      <p:ext uri="{BB962C8B-B14F-4D97-AF65-F5344CB8AC3E}">
        <p14:creationId xmlns:p14="http://schemas.microsoft.com/office/powerpoint/2010/main" val="1698925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2238"/>
            <a:ext cx="7638288" cy="1722438"/>
          </a:xfrm>
        </p:spPr>
        <p:txBody>
          <a:bodyPr>
            <a:noAutofit/>
          </a:bodyPr>
          <a:lstStyle/>
          <a:p>
            <a:r>
              <a:rPr lang="es-CO" sz="3200" b="1" noProof="0" dirty="0" smtClean="0"/>
              <a:t>El efecto del trauma en los niños durante la edad escolar </a:t>
            </a:r>
            <a:endParaRPr lang="es-CO" sz="3200" b="1" noProof="0" dirty="0"/>
          </a:p>
        </p:txBody>
      </p:sp>
      <p:sp>
        <p:nvSpPr>
          <p:cNvPr id="3" name="Content Placeholder 2"/>
          <p:cNvSpPr>
            <a:spLocks noGrp="1"/>
          </p:cNvSpPr>
          <p:nvPr>
            <p:ph idx="1"/>
          </p:nvPr>
        </p:nvSpPr>
        <p:spPr>
          <a:xfrm>
            <a:off x="1435608" y="1371600"/>
            <a:ext cx="7174992" cy="5334000"/>
          </a:xfrm>
        </p:spPr>
        <p:txBody>
          <a:bodyPr>
            <a:normAutofit fontScale="25000" lnSpcReduction="20000"/>
          </a:bodyPr>
          <a:lstStyle/>
          <a:p>
            <a:r>
              <a:rPr lang="es-CO" sz="9600" noProof="0" dirty="0" smtClean="0"/>
              <a:t>En los niños en edad escolar, el trauma puede afectar cómo:</a:t>
            </a:r>
          </a:p>
          <a:p>
            <a:pPr lvl="1"/>
            <a:r>
              <a:rPr lang="es-CO" sz="9200" noProof="0" dirty="0" smtClean="0"/>
              <a:t>controlan el miedo, la ansiedad y la agresión</a:t>
            </a:r>
          </a:p>
          <a:p>
            <a:pPr lvl="1"/>
            <a:r>
              <a:rPr lang="es-CO" sz="9200" noProof="0" dirty="0" smtClean="0"/>
              <a:t>mantienen la atención para el aprendizaje y la solución de problemas</a:t>
            </a:r>
          </a:p>
          <a:p>
            <a:pPr lvl="1"/>
            <a:r>
              <a:rPr lang="es-CO" sz="9200" noProof="0" dirty="0" smtClean="0"/>
              <a:t>controlan los impulsos</a:t>
            </a:r>
          </a:p>
          <a:p>
            <a:pPr lvl="1"/>
            <a:r>
              <a:rPr lang="es-CO" sz="9200" noProof="0" dirty="0" smtClean="0"/>
              <a:t>manejan el estrés</a:t>
            </a:r>
          </a:p>
          <a:p>
            <a:r>
              <a:rPr lang="es-CO" sz="9600" noProof="0" dirty="0" smtClean="0"/>
              <a:t>Como resultado, los niños pueden tener:</a:t>
            </a:r>
          </a:p>
          <a:p>
            <a:pPr lvl="1"/>
            <a:r>
              <a:rPr lang="es-CO" sz="9200" noProof="0" dirty="0" smtClean="0"/>
              <a:t>problemas para dormir</a:t>
            </a:r>
          </a:p>
          <a:p>
            <a:pPr lvl="1"/>
            <a:r>
              <a:rPr lang="es-CO" sz="9200" noProof="0" dirty="0" smtClean="0"/>
              <a:t>nuevos problemas de aprendizaje</a:t>
            </a:r>
          </a:p>
          <a:p>
            <a:pPr lvl="1"/>
            <a:r>
              <a:rPr lang="es-CO" sz="9200" noProof="0" dirty="0" smtClean="0"/>
              <a:t>dificultad para controlar su reacción a los sobresaltos</a:t>
            </a:r>
          </a:p>
          <a:p>
            <a:pPr lvl="1"/>
            <a:r>
              <a:rPr lang="es-CO" sz="9200" noProof="0" dirty="0" smtClean="0"/>
              <a:t>conducta que cambia entre muy temerosa y muy agresiva</a:t>
            </a:r>
          </a:p>
          <a:p>
            <a:pPr marL="82296" indent="0">
              <a:buNone/>
            </a:pPr>
            <a:endParaRPr lang="es-CO" sz="62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54</a:t>
            </a:fld>
            <a:endParaRPr lang="en-US" dirty="0"/>
          </a:p>
        </p:txBody>
      </p:sp>
    </p:spTree>
    <p:extLst>
      <p:ext uri="{BB962C8B-B14F-4D97-AF65-F5344CB8AC3E}">
        <p14:creationId xmlns:p14="http://schemas.microsoft.com/office/powerpoint/2010/main" val="3477919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2238"/>
            <a:ext cx="7638288" cy="1722438"/>
          </a:xfrm>
        </p:spPr>
        <p:txBody>
          <a:bodyPr>
            <a:noAutofit/>
          </a:bodyPr>
          <a:lstStyle/>
          <a:p>
            <a:r>
              <a:rPr lang="es-CO" sz="3200" b="1" noProof="0" dirty="0" smtClean="0"/>
              <a:t>El efecto del trauma en la adolescencia</a:t>
            </a:r>
            <a:endParaRPr lang="es-CO" sz="3200" b="1" noProof="0" dirty="0"/>
          </a:p>
        </p:txBody>
      </p:sp>
      <p:sp>
        <p:nvSpPr>
          <p:cNvPr id="3" name="Content Placeholder 2"/>
          <p:cNvSpPr>
            <a:spLocks noGrp="1"/>
          </p:cNvSpPr>
          <p:nvPr>
            <p:ph idx="1"/>
          </p:nvPr>
        </p:nvSpPr>
        <p:spPr>
          <a:xfrm>
            <a:off x="1435608" y="1371600"/>
            <a:ext cx="7174992" cy="5334000"/>
          </a:xfrm>
        </p:spPr>
        <p:txBody>
          <a:bodyPr>
            <a:normAutofit fontScale="25000" lnSpcReduction="20000"/>
          </a:bodyPr>
          <a:lstStyle/>
          <a:p>
            <a:r>
              <a:rPr lang="es-CO" sz="9600" noProof="0" dirty="0" smtClean="0"/>
              <a:t>En los adolescentes, el trauma puede afectar:</a:t>
            </a:r>
          </a:p>
          <a:p>
            <a:pPr lvl="1"/>
            <a:r>
              <a:rPr lang="es-CO" sz="9200" noProof="0" dirty="0" smtClean="0"/>
              <a:t>la capacidad para tomar decisiones acertadas (saber cuando están en peligro y cuando están seguros)</a:t>
            </a:r>
          </a:p>
          <a:p>
            <a:pPr lvl="1"/>
            <a:r>
              <a:rPr lang="es-CO" sz="9200" noProof="0" dirty="0" smtClean="0"/>
              <a:t>la capacidad para controlar la conducta</a:t>
            </a:r>
          </a:p>
          <a:p>
            <a:pPr lvl="1"/>
            <a:r>
              <a:rPr lang="es-CO" sz="9200" noProof="0" dirty="0" smtClean="0"/>
              <a:t>lo que piensan sobre el resultado de su conducta</a:t>
            </a:r>
          </a:p>
          <a:p>
            <a:pPr lvl="1"/>
            <a:r>
              <a:rPr lang="es-CO" sz="9200" noProof="0" dirty="0" smtClean="0"/>
              <a:t>el manejo del estrés</a:t>
            </a:r>
          </a:p>
          <a:p>
            <a:r>
              <a:rPr lang="es-CO" sz="9600" noProof="0" dirty="0" smtClean="0"/>
              <a:t>Como resultado, corren mayor riesgo de:</a:t>
            </a:r>
          </a:p>
          <a:p>
            <a:pPr lvl="1"/>
            <a:r>
              <a:rPr lang="es-CO" sz="9200" noProof="0" dirty="0" smtClean="0"/>
              <a:t>comportarse de manera que se ponen en peligro a sí mismos o a otra persona</a:t>
            </a:r>
          </a:p>
          <a:p>
            <a:pPr lvl="1"/>
            <a:r>
              <a:rPr lang="es-CO" sz="9200" noProof="0" dirty="0" smtClean="0"/>
              <a:t>problemas en la escuela</a:t>
            </a:r>
          </a:p>
          <a:p>
            <a:pPr lvl="1"/>
            <a:r>
              <a:rPr lang="es-CO" sz="9200" noProof="0" dirty="0" smtClean="0"/>
              <a:t>logro académico disminuido</a:t>
            </a:r>
          </a:p>
          <a:p>
            <a:pPr lvl="1"/>
            <a:r>
              <a:rPr lang="es-CO" sz="9200" noProof="0" dirty="0" smtClean="0"/>
              <a:t>malas decisiones</a:t>
            </a:r>
          </a:p>
          <a:p>
            <a:pPr lvl="1"/>
            <a:r>
              <a:rPr lang="es-CO" sz="9200" noProof="0" dirty="0" smtClean="0"/>
              <a:t>conducta agresiva o delincuente</a:t>
            </a:r>
          </a:p>
          <a:p>
            <a:pPr marL="82296" indent="0">
              <a:buNone/>
            </a:pPr>
            <a:endParaRPr lang="es-CO" sz="62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55</a:t>
            </a:fld>
            <a:endParaRPr lang="en-US" dirty="0"/>
          </a:p>
        </p:txBody>
      </p:sp>
    </p:spTree>
    <p:extLst>
      <p:ext uri="{BB962C8B-B14F-4D97-AF65-F5344CB8AC3E}">
        <p14:creationId xmlns:p14="http://schemas.microsoft.com/office/powerpoint/2010/main" val="3525311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96200" cy="1143000"/>
          </a:xfrm>
        </p:spPr>
        <p:txBody>
          <a:bodyPr>
            <a:noAutofit/>
          </a:bodyPr>
          <a:lstStyle/>
          <a:p>
            <a:r>
              <a:rPr lang="es-CO" sz="3600" noProof="0" dirty="0" smtClean="0">
                <a:effectLst>
                  <a:outerShdw blurRad="38100" dist="38100" dir="2700000" algn="tl">
                    <a:srgbClr val="000000">
                      <a:alpha val="43137"/>
                    </a:srgbClr>
                  </a:outerShdw>
                </a:effectLst>
              </a:rPr>
              <a:t>Cómo comprender el trauma</a:t>
            </a:r>
            <a:endParaRPr lang="es-CO" sz="3600" noProof="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7800" y="1600200"/>
            <a:ext cx="7498080" cy="5029200"/>
          </a:xfrm>
        </p:spPr>
        <p:txBody>
          <a:bodyPr>
            <a:normAutofit/>
          </a:bodyPr>
          <a:lstStyle/>
          <a:p>
            <a:r>
              <a:rPr lang="es-CO" noProof="0" dirty="0" smtClean="0"/>
              <a:t>Los niños traen sus experiencias a la casa del nuevo cuidador.</a:t>
            </a:r>
          </a:p>
          <a:p>
            <a:r>
              <a:rPr lang="es-CO" noProof="0" dirty="0" smtClean="0"/>
              <a:t>El cuidador quizás vea los efectos del trauma en el niño. </a:t>
            </a:r>
          </a:p>
          <a:p>
            <a:r>
              <a:rPr lang="es-CO" noProof="0" dirty="0" smtClean="0"/>
              <a:t>El niño quizás se acuerde de su trauma pasado.</a:t>
            </a:r>
          </a:p>
          <a:p>
            <a:r>
              <a:rPr lang="es-CO" noProof="0" dirty="0" smtClean="0"/>
              <a:t>El efecto puede ser mayor cuando se le añaden estrés y confusión a los traumas pasados.</a:t>
            </a:r>
          </a:p>
          <a:p>
            <a:endParaRPr lang="es-CO" noProof="0" dirty="0" smtClean="0"/>
          </a:p>
          <a:p>
            <a:endParaRPr lang="es-CO" b="1" noProof="0" dirty="0" smtClean="0"/>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56</a:t>
            </a:fld>
            <a:endParaRPr lang="en-US" dirty="0"/>
          </a:p>
        </p:txBody>
      </p:sp>
    </p:spTree>
    <p:extLst>
      <p:ext uri="{BB962C8B-B14F-4D97-AF65-F5344CB8AC3E}">
        <p14:creationId xmlns:p14="http://schemas.microsoft.com/office/powerpoint/2010/main" val="2942033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8288" cy="1143000"/>
          </a:xfrm>
        </p:spPr>
        <p:txBody>
          <a:bodyPr>
            <a:normAutofit/>
          </a:bodyPr>
          <a:lstStyle/>
          <a:p>
            <a:r>
              <a:rPr lang="es-CO" sz="4000" noProof="0" dirty="0" smtClean="0"/>
              <a:t>Los efectos del trauma</a:t>
            </a:r>
            <a:endParaRPr lang="es-CO" sz="4000" noProof="0" dirty="0"/>
          </a:p>
        </p:txBody>
      </p:sp>
      <p:sp>
        <p:nvSpPr>
          <p:cNvPr id="3" name="Content Placeholder 2"/>
          <p:cNvSpPr>
            <a:spLocks noGrp="1"/>
          </p:cNvSpPr>
          <p:nvPr>
            <p:ph idx="1"/>
          </p:nvPr>
        </p:nvSpPr>
        <p:spPr>
          <a:xfrm>
            <a:off x="1371600" y="1447800"/>
            <a:ext cx="7562088" cy="5105400"/>
          </a:xfrm>
        </p:spPr>
        <p:txBody>
          <a:bodyPr>
            <a:normAutofit/>
          </a:bodyPr>
          <a:lstStyle/>
          <a:p>
            <a:r>
              <a:rPr lang="es-CO" noProof="0" dirty="0" smtClean="0"/>
              <a:t>El trauma puede hacer que sea difícil para el niño sentirse seguro, aunque sí lo esté. </a:t>
            </a:r>
          </a:p>
          <a:p>
            <a:r>
              <a:rPr lang="es-CO" noProof="0" dirty="0" smtClean="0"/>
              <a:t>El trauma puede disminuir la confianza en sí mismo y la autoestima del niño o joven.</a:t>
            </a:r>
          </a:p>
          <a:p>
            <a:r>
              <a:rPr lang="es-CO" noProof="0" dirty="0" smtClean="0"/>
              <a:t>Le puede ser difícil hacer amigos o hablar con otras personas.</a:t>
            </a:r>
          </a:p>
          <a:p>
            <a:r>
              <a:rPr lang="es-CO" noProof="0" dirty="0" smtClean="0"/>
              <a:t>Quizás no pueda controlar la conducta y las emociones. </a:t>
            </a: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57</a:t>
            </a:fld>
            <a:endParaRPr lang="en-US" dirty="0"/>
          </a:p>
        </p:txBody>
      </p:sp>
    </p:spTree>
    <p:extLst>
      <p:ext uri="{BB962C8B-B14F-4D97-AF65-F5344CB8AC3E}">
        <p14:creationId xmlns:p14="http://schemas.microsoft.com/office/powerpoint/2010/main" val="1422565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3600" b="1" noProof="0" dirty="0" smtClean="0">
                <a:effectLst/>
              </a:rPr>
              <a:t>Entienda que </a:t>
            </a:r>
            <a:r>
              <a:rPr lang="es-CO" sz="3600" b="1" noProof="0" dirty="0" smtClean="0"/>
              <a:t>el trauma y las emociones están conectados</a:t>
            </a:r>
            <a:endParaRPr lang="es-CO" sz="3600" b="1" noProof="0" dirty="0"/>
          </a:p>
        </p:txBody>
      </p:sp>
      <p:sp>
        <p:nvSpPr>
          <p:cNvPr id="3" name="Content Placeholder 2"/>
          <p:cNvSpPr>
            <a:spLocks noGrp="1"/>
          </p:cNvSpPr>
          <p:nvPr>
            <p:ph idx="1"/>
          </p:nvPr>
        </p:nvSpPr>
        <p:spPr>
          <a:xfrm>
            <a:off x="1295400" y="1676400"/>
            <a:ext cx="7638288" cy="5181600"/>
          </a:xfrm>
        </p:spPr>
        <p:txBody>
          <a:bodyPr>
            <a:normAutofit fontScale="77500" lnSpcReduction="20000"/>
          </a:bodyPr>
          <a:lstStyle/>
          <a:p>
            <a:r>
              <a:rPr lang="es-CO" sz="4000" noProof="0" dirty="0" smtClean="0"/>
              <a:t>El trauma puede causar fuertes sentimientos de miedo, enojo e impotencia. </a:t>
            </a:r>
          </a:p>
          <a:p>
            <a:r>
              <a:rPr lang="es-CO" sz="4000" noProof="0" dirty="0" smtClean="0"/>
              <a:t>Las emociones vividas por los niños pequeños pueden ser difícil de expresar con palabras pero muy reales para el niño.</a:t>
            </a:r>
          </a:p>
          <a:p>
            <a:r>
              <a:rPr lang="es-CO" sz="4000" noProof="0" dirty="0" smtClean="0"/>
              <a:t>Le puede ser difícil hacer amigos o hablar con otras personas.</a:t>
            </a:r>
          </a:p>
          <a:p>
            <a:r>
              <a:rPr lang="es-CO" sz="4000" noProof="0" dirty="0" smtClean="0"/>
              <a:t>El trauma puede ser “almacenado” en el cuerpo como estrés físico o problemas de salud.</a:t>
            </a:r>
          </a:p>
          <a:p>
            <a:endParaRPr lang="es-CO" sz="38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58</a:t>
            </a:fld>
            <a:endParaRPr lang="en-US" dirty="0"/>
          </a:p>
        </p:txBody>
      </p:sp>
    </p:spTree>
    <p:extLst>
      <p:ext uri="{BB962C8B-B14F-4D97-AF65-F5344CB8AC3E}">
        <p14:creationId xmlns:p14="http://schemas.microsoft.com/office/powerpoint/2010/main" val="672278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76200"/>
            <a:ext cx="8077200" cy="1143000"/>
          </a:xfrm>
        </p:spPr>
        <p:txBody>
          <a:bodyPr>
            <a:noAutofit/>
          </a:bodyPr>
          <a:lstStyle/>
          <a:p>
            <a:r>
              <a:rPr lang="es-CO" sz="3600" b="1" noProof="0" dirty="0" smtClean="0"/>
              <a:t>¿Cómo puedo yo (cuidador) ayudar?</a:t>
            </a:r>
            <a:endParaRPr lang="es-CO" sz="3600" b="1" noProof="0" dirty="0"/>
          </a:p>
        </p:txBody>
      </p:sp>
      <p:sp>
        <p:nvSpPr>
          <p:cNvPr id="3" name="Content Placeholder 2"/>
          <p:cNvSpPr>
            <a:spLocks noGrp="1"/>
          </p:cNvSpPr>
          <p:nvPr>
            <p:ph idx="1"/>
          </p:nvPr>
        </p:nvSpPr>
        <p:spPr>
          <a:xfrm>
            <a:off x="1435608" y="1219200"/>
            <a:ext cx="7498080" cy="5410200"/>
          </a:xfrm>
        </p:spPr>
        <p:txBody>
          <a:bodyPr>
            <a:normAutofit fontScale="77500" lnSpcReduction="20000"/>
          </a:bodyPr>
          <a:lstStyle/>
          <a:p>
            <a:r>
              <a:rPr lang="es-CO" noProof="0" dirty="0" smtClean="0"/>
              <a:t>Hable con el niño o joven acerca de sus sentimientos y trate de entender lo que está molestando al niño y qué está causando los problemas de conducta. Esto suena fácil, pero ayudará a reducir el estrés del niño.</a:t>
            </a:r>
          </a:p>
          <a:p>
            <a:r>
              <a:rPr lang="es-CO" noProof="0" dirty="0" smtClean="0"/>
              <a:t>Observe los patrones y reconozca y acepte los sentimientos del niño.</a:t>
            </a:r>
          </a:p>
          <a:p>
            <a:r>
              <a:rPr lang="es-CO" noProof="0" dirty="0" smtClean="0"/>
              <a:t>Dele al niño opciones. Los eventos traumáticos pueden hacer que un niño o joven sienta que no tiene control sobre nada. Ayúdele a sentirse seguro ofreciéndole opciones o control. ¡Una simple elección como controlar la ropa que va a llevar ayuda!</a:t>
            </a:r>
          </a:p>
          <a:p>
            <a:r>
              <a:rPr lang="es-CO" noProof="0" dirty="0" smtClean="0"/>
              <a:t>Dele al niño o joven mucho apoyo y ánimo. Encuentre razones para elogiarlo. Asegúrese de que sepan cuando hacen algo bien y observe cómo avanzan poco a poco.</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59</a:t>
            </a:fld>
            <a:endParaRPr lang="en-US" dirty="0"/>
          </a:p>
        </p:txBody>
      </p:sp>
    </p:spTree>
    <p:extLst>
      <p:ext uri="{BB962C8B-B14F-4D97-AF65-F5344CB8AC3E}">
        <p14:creationId xmlns:p14="http://schemas.microsoft.com/office/powerpoint/2010/main" val="295271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Usted, el otorgante de consentimiento médico, aprenderá:</a:t>
            </a:r>
            <a:endParaRPr lang="es-CO" noProof="0" dirty="0"/>
          </a:p>
        </p:txBody>
      </p:sp>
      <p:sp>
        <p:nvSpPr>
          <p:cNvPr id="3" name="Content Placeholder 2"/>
          <p:cNvSpPr>
            <a:spLocks noGrp="1"/>
          </p:cNvSpPr>
          <p:nvPr>
            <p:ph idx="1"/>
          </p:nvPr>
        </p:nvSpPr>
        <p:spPr>
          <a:xfrm>
            <a:off x="1295400" y="1371600"/>
            <a:ext cx="7848600" cy="5257800"/>
          </a:xfrm>
        </p:spPr>
        <p:txBody>
          <a:bodyPr>
            <a:noAutofit/>
          </a:bodyPr>
          <a:lstStyle/>
          <a:p>
            <a:r>
              <a:rPr lang="es-CO" sz="2600" noProof="0" dirty="0" smtClean="0"/>
              <a:t>Cómo ser un otorgante de consentimiento médico eficaz. </a:t>
            </a:r>
          </a:p>
          <a:p>
            <a:r>
              <a:rPr lang="es-CO" sz="2600" noProof="0" dirty="0" smtClean="0"/>
              <a:t>Cómo ayudar a los niños y jóvenes a participar adecuadamente en su propia atención médica. </a:t>
            </a:r>
          </a:p>
          <a:p>
            <a:r>
              <a:rPr lang="es-CO" sz="2600" noProof="0" dirty="0" smtClean="0"/>
              <a:t>Las ventajas de elegir opciones alternativas como terapia, etc. que no incluyan medicamentos psicotrópicos.</a:t>
            </a:r>
          </a:p>
          <a:p>
            <a:r>
              <a:rPr lang="es-CO" sz="2600" noProof="0" dirty="0" smtClean="0"/>
              <a:t>Los riesgos y beneficios de los medicamentos psicotrópicos. </a:t>
            </a:r>
          </a:p>
          <a:p>
            <a:r>
              <a:rPr lang="es-CO" sz="2600" noProof="0" dirty="0" smtClean="0"/>
              <a:t>Cómo decidir si va a dar consentimiento (permiso) para que un niño o joven tome medicamentos psicotrópicos. </a:t>
            </a:r>
            <a:br>
              <a:rPr lang="es-CO" sz="2600" noProof="0" dirty="0" smtClean="0"/>
            </a:br>
            <a:endParaRPr lang="es-CO" sz="2600" noProof="0" dirty="0" smtClean="0"/>
          </a:p>
        </p:txBody>
      </p:sp>
      <p:sp>
        <p:nvSpPr>
          <p:cNvPr id="4" name="Slide Number Placeholder 3"/>
          <p:cNvSpPr>
            <a:spLocks noGrp="1"/>
          </p:cNvSpPr>
          <p:nvPr>
            <p:ph type="sldNum" sz="quarter" idx="12"/>
          </p:nvPr>
        </p:nvSpPr>
        <p:spPr/>
        <p:txBody>
          <a:bodyPr/>
          <a:lstStyle/>
          <a:p>
            <a:fld id="{E52EA701-A906-4536-802C-7FE25060F8AC}" type="slidenum">
              <a:rPr lang="en-US" smtClean="0"/>
              <a:t>6</a:t>
            </a:fld>
            <a:endParaRPr lang="en-US" dirty="0"/>
          </a:p>
        </p:txBody>
      </p:sp>
    </p:spTree>
    <p:extLst>
      <p:ext uri="{BB962C8B-B14F-4D97-AF65-F5344CB8AC3E}">
        <p14:creationId xmlns:p14="http://schemas.microsoft.com/office/powerpoint/2010/main" val="2595325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868362"/>
          </a:xfrm>
        </p:spPr>
        <p:txBody>
          <a:bodyPr>
            <a:noAutofit/>
          </a:bodyPr>
          <a:lstStyle/>
          <a:p>
            <a:r>
              <a:rPr lang="es-CO" sz="3600" b="1" noProof="0" dirty="0" smtClean="0"/>
              <a:t>¿Cómo puedo yo (cuidador) ayudar?</a:t>
            </a:r>
            <a:endParaRPr lang="es-CO" sz="3600" b="1" noProof="0" dirty="0"/>
          </a:p>
        </p:txBody>
      </p:sp>
      <p:sp>
        <p:nvSpPr>
          <p:cNvPr id="3" name="Content Placeholder 2"/>
          <p:cNvSpPr>
            <a:spLocks noGrp="1"/>
          </p:cNvSpPr>
          <p:nvPr>
            <p:ph idx="1"/>
          </p:nvPr>
        </p:nvSpPr>
        <p:spPr>
          <a:xfrm>
            <a:off x="1435608" y="1219200"/>
            <a:ext cx="7498080" cy="5638800"/>
          </a:xfrm>
        </p:spPr>
        <p:txBody>
          <a:bodyPr>
            <a:normAutofit fontScale="77500" lnSpcReduction="20000"/>
          </a:bodyPr>
          <a:lstStyle/>
          <a:p>
            <a:r>
              <a:rPr lang="es-CO" noProof="0" dirty="0" smtClean="0"/>
              <a:t>Sea consciente de las señales que puedan causar una reacción en el niño o joven. Por ejemplo, puede tener conductas problemáticas cuando se acerca el aniversario de un evento traumático o después de las visitas con la familia.</a:t>
            </a:r>
          </a:p>
          <a:p>
            <a:r>
              <a:rPr lang="es-CO" noProof="0" dirty="0" smtClean="0"/>
              <a:t>Si usted ya sabe que un día o una época del año en particular es estresante para el niño, haga los planes necesarios y ofrézcale apoyo adicional durante esa etapa. Pase más tiempo con ellos o planee algo que les haga sentirse queridos y protegidos. </a:t>
            </a:r>
          </a:p>
          <a:p>
            <a:r>
              <a:rPr lang="es-CO" noProof="0" dirty="0" smtClean="0"/>
              <a:t>Avíseles si va a hacer algo de manera diferente, como apagar las luces, o si de repente va a hacer un ruido fuerte. Esto es importante cuando vienen a vivir a una casa nueva por primera vez.</a:t>
            </a:r>
          </a:p>
          <a:p>
            <a:r>
              <a:rPr lang="es-CO" noProof="0" dirty="0" smtClean="0"/>
              <a:t>Escuche y evite decir cosas negativas o juzgar la experiencia o la familia biológica del niño o joven. </a:t>
            </a:r>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60</a:t>
            </a:fld>
            <a:endParaRPr lang="en-US" dirty="0"/>
          </a:p>
        </p:txBody>
      </p:sp>
    </p:spTree>
    <p:extLst>
      <p:ext uri="{BB962C8B-B14F-4D97-AF65-F5344CB8AC3E}">
        <p14:creationId xmlns:p14="http://schemas.microsoft.com/office/powerpoint/2010/main" val="1954773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868362"/>
          </a:xfrm>
        </p:spPr>
        <p:txBody>
          <a:bodyPr>
            <a:noAutofit/>
          </a:bodyPr>
          <a:lstStyle/>
          <a:p>
            <a:r>
              <a:rPr lang="es-CO" sz="3600" noProof="0" dirty="0" smtClean="0"/>
              <a:t> </a:t>
            </a:r>
            <a:r>
              <a:rPr lang="es-CO" sz="3600" b="1" noProof="0" dirty="0" smtClean="0"/>
              <a:t>¿Cómo puedo yo (cuidador) ayudar?</a:t>
            </a:r>
            <a:endParaRPr lang="es-CO" sz="3600" noProof="0" dirty="0"/>
          </a:p>
        </p:txBody>
      </p:sp>
      <p:sp>
        <p:nvSpPr>
          <p:cNvPr id="3" name="Content Placeholder 2"/>
          <p:cNvSpPr>
            <a:spLocks noGrp="1"/>
          </p:cNvSpPr>
          <p:nvPr>
            <p:ph idx="1"/>
          </p:nvPr>
        </p:nvSpPr>
        <p:spPr>
          <a:xfrm>
            <a:off x="1435608" y="1219200"/>
            <a:ext cx="7498080" cy="5334000"/>
          </a:xfrm>
        </p:spPr>
        <p:txBody>
          <a:bodyPr>
            <a:normAutofit fontScale="85000" lnSpcReduction="20000"/>
          </a:bodyPr>
          <a:lstStyle/>
          <a:p>
            <a:r>
              <a:rPr lang="es-CO" noProof="0" dirty="0" smtClean="0"/>
              <a:t>Cuando un niño se enoje o esté fuera de control, ayúdele a calmarse. Trate de escuchar y apoyar sus emociones, dé un paseo o hagan una actividad tranquila juntos.</a:t>
            </a:r>
          </a:p>
          <a:p>
            <a:r>
              <a:rPr lang="es-CO" noProof="0" dirty="0" smtClean="0"/>
              <a:t>Estar cerca de un adulto puede ayudar al niño a calmarse. Si está molesto y no piensa con claridad, nada cambiará hasta que se tranquilice.</a:t>
            </a:r>
          </a:p>
          <a:p>
            <a:r>
              <a:rPr lang="es-CO" noProof="0" dirty="0" smtClean="0"/>
              <a:t>La mejor manera de cambiar la conducta es permanecer tranquilo y:</a:t>
            </a:r>
          </a:p>
          <a:p>
            <a:pPr lvl="1"/>
            <a:r>
              <a:rPr lang="es-CO" noProof="0" dirty="0" smtClean="0"/>
              <a:t>tener una relación fuerte</a:t>
            </a:r>
          </a:p>
          <a:p>
            <a:pPr lvl="1"/>
            <a:r>
              <a:rPr lang="es-CO" noProof="0" dirty="0" smtClean="0"/>
              <a:t>hablar y escucharse el uno al otro</a:t>
            </a:r>
          </a:p>
          <a:p>
            <a:pPr lvl="1"/>
            <a:r>
              <a:rPr lang="es-CO" noProof="0" dirty="0" smtClean="0"/>
              <a:t>ayudarle al niño o joven a sentirse mejor consigo mismo</a:t>
            </a:r>
          </a:p>
          <a:p>
            <a:pPr lvl="1"/>
            <a:r>
              <a:rPr lang="es-CO" noProof="0" dirty="0" smtClean="0"/>
              <a:t>ser un modelo y enseñarle cómo manejar sus emociones</a:t>
            </a:r>
          </a:p>
          <a:p>
            <a:endParaRPr lang="es-CO" sz="3400"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61</a:t>
            </a:fld>
            <a:endParaRPr lang="en-US" dirty="0"/>
          </a:p>
        </p:txBody>
      </p:sp>
    </p:spTree>
    <p:extLst>
      <p:ext uri="{BB962C8B-B14F-4D97-AF65-F5344CB8AC3E}">
        <p14:creationId xmlns:p14="http://schemas.microsoft.com/office/powerpoint/2010/main" val="545234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fontScale="90000"/>
          </a:bodyPr>
          <a:lstStyle/>
          <a:p>
            <a:pPr algn="ctr"/>
            <a:r>
              <a:rPr lang="es-CO" noProof="0" dirty="0" smtClean="0"/>
              <a:t>Después de aprender acerca del trauma...</a:t>
            </a:r>
            <a:endParaRPr lang="es-CO" noProof="0" dirty="0"/>
          </a:p>
        </p:txBody>
      </p:sp>
      <p:sp>
        <p:nvSpPr>
          <p:cNvPr id="3" name="Content Placeholder 2"/>
          <p:cNvSpPr>
            <a:spLocks noGrp="1"/>
          </p:cNvSpPr>
          <p:nvPr>
            <p:ph idx="1"/>
          </p:nvPr>
        </p:nvSpPr>
        <p:spPr/>
        <p:txBody>
          <a:bodyPr>
            <a:normAutofit/>
          </a:bodyPr>
          <a:lstStyle/>
          <a:p>
            <a:r>
              <a:rPr lang="es-CO" noProof="0" dirty="0" smtClean="0"/>
              <a:t>Permanezca  tranquilo y tranquilice al niño tanto como sea posible. </a:t>
            </a:r>
          </a:p>
          <a:p>
            <a:r>
              <a:rPr lang="es-CO" noProof="0" dirty="0" smtClean="0"/>
              <a:t>Cuando sea posible, ayude al niño a reducir el estrés. Esto le ayudará a comportarse mejor.</a:t>
            </a:r>
          </a:p>
          <a:p>
            <a:r>
              <a:rPr lang="es-CO" noProof="0" dirty="0" smtClean="0"/>
              <a:t>Averigüe </a:t>
            </a:r>
            <a:r>
              <a:rPr lang="es-CO" noProof="0" smtClean="0"/>
              <a:t>qué le recuerda </a:t>
            </a:r>
            <a:r>
              <a:rPr lang="es-CO" noProof="0" dirty="0" smtClean="0"/>
              <a:t>al </a:t>
            </a:r>
            <a:r>
              <a:rPr lang="es-CO" noProof="0" smtClean="0"/>
              <a:t>niño el trauma </a:t>
            </a:r>
            <a:r>
              <a:rPr lang="es-CO" noProof="0" dirty="0" smtClean="0"/>
              <a:t>y ayúdele a encontrar mejores formas de manejar estos sentimientos y conductas. </a:t>
            </a:r>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62</a:t>
            </a:fld>
            <a:endParaRPr lang="en-US" dirty="0"/>
          </a:p>
        </p:txBody>
      </p:sp>
    </p:spTree>
    <p:extLst>
      <p:ext uri="{BB962C8B-B14F-4D97-AF65-F5344CB8AC3E}">
        <p14:creationId xmlns:p14="http://schemas.microsoft.com/office/powerpoint/2010/main" val="4277087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Medicamentos psicotrópicos</a:t>
            </a:r>
            <a:endParaRPr lang="es-CO" noProof="0" dirty="0"/>
          </a:p>
        </p:txBody>
      </p:sp>
      <p:sp>
        <p:nvSpPr>
          <p:cNvPr id="3" name="Text Placeholder 2"/>
          <p:cNvSpPr>
            <a:spLocks noGrp="1"/>
          </p:cNvSpPr>
          <p:nvPr>
            <p:ph type="body" idx="1"/>
          </p:nvPr>
        </p:nvSpPr>
        <p:spPr/>
        <p:txBody>
          <a:bodyPr/>
          <a:lstStyle/>
          <a:p>
            <a:r>
              <a:rPr lang="es-CO" noProof="0" dirty="0" smtClean="0"/>
              <a:t>Sección 6</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63</a:t>
            </a:fld>
            <a:endParaRPr lang="en-US" dirty="0"/>
          </a:p>
        </p:txBody>
      </p:sp>
    </p:spTree>
    <p:extLst>
      <p:ext uri="{BB962C8B-B14F-4D97-AF65-F5344CB8AC3E}">
        <p14:creationId xmlns:p14="http://schemas.microsoft.com/office/powerpoint/2010/main" val="954751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10000"/>
            <a:ext cx="2133600" cy="169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152400"/>
            <a:ext cx="8229600" cy="914400"/>
          </a:xfrm>
        </p:spPr>
        <p:txBody>
          <a:bodyPr>
            <a:noAutofit/>
          </a:bodyPr>
          <a:lstStyle/>
          <a:p>
            <a:r>
              <a:rPr lang="es-CO" sz="3600" noProof="0" dirty="0" smtClean="0"/>
              <a:t>¿Qué son los medicamentos psicotrópicos?</a:t>
            </a:r>
            <a:endParaRPr lang="es-CO" sz="3600" noProof="0" dirty="0"/>
          </a:p>
        </p:txBody>
      </p:sp>
      <p:sp>
        <p:nvSpPr>
          <p:cNvPr id="3" name="Content Placeholder 2"/>
          <p:cNvSpPr>
            <a:spLocks noGrp="1"/>
          </p:cNvSpPr>
          <p:nvPr>
            <p:ph sz="half" idx="1"/>
          </p:nvPr>
        </p:nvSpPr>
        <p:spPr>
          <a:xfrm>
            <a:off x="990600" y="1038225"/>
            <a:ext cx="4419600" cy="3505199"/>
          </a:xfrm>
        </p:spPr>
        <p:txBody>
          <a:bodyPr>
            <a:noAutofit/>
          </a:bodyPr>
          <a:lstStyle/>
          <a:p>
            <a:pPr marL="82296" indent="0">
              <a:buNone/>
            </a:pPr>
            <a:r>
              <a:rPr lang="es-CO" sz="2400" b="1" noProof="0" dirty="0" smtClean="0"/>
              <a:t>Medicamentos psicotrópicos</a:t>
            </a:r>
            <a:endParaRPr lang="es-CO" sz="2400" noProof="0" dirty="0" smtClean="0"/>
          </a:p>
          <a:p>
            <a:pPr lvl="0"/>
            <a:r>
              <a:rPr lang="es-CO" sz="2000" noProof="0" dirty="0" smtClean="0"/>
              <a:t>Los medicamentos psicotrópicos se recetan para el tratamiento de los síntomas de la psicosis u otros trastornos mentales, emocionales o de la conducta y se usan para ejercer un efecto sobre el sistema nervioso central e influir y modificar el comportamiento, la cognición o el estado afectivo. </a:t>
            </a:r>
          </a:p>
          <a:p>
            <a:pPr lvl="0"/>
            <a:endParaRPr lang="es-CO" sz="6000" dirty="0"/>
          </a:p>
          <a:p>
            <a:r>
              <a:rPr lang="es-CO" sz="2000" noProof="0" dirty="0" smtClean="0"/>
              <a:t>En otras palabras, son medicamentos utilizados para tratar trastornos mentales o trastornos graves de la conducta.</a:t>
            </a:r>
            <a:endParaRPr lang="es-CO" sz="2000" i="1" noProof="0" dirty="0" smtClean="0"/>
          </a:p>
          <a:p>
            <a:pPr marL="82296" indent="0">
              <a:buNone/>
            </a:pPr>
            <a:endParaRPr lang="es-CO" sz="2000" noProof="0" dirty="0" smtClean="0"/>
          </a:p>
          <a:p>
            <a:pPr marL="82296" indent="0">
              <a:buNone/>
            </a:pPr>
            <a:endParaRPr lang="es-CO" sz="1200" noProof="0" dirty="0"/>
          </a:p>
        </p:txBody>
      </p:sp>
      <p:sp>
        <p:nvSpPr>
          <p:cNvPr id="7" name="Content Placeholder 2"/>
          <p:cNvSpPr txBox="1">
            <a:spLocks/>
          </p:cNvSpPr>
          <p:nvPr/>
        </p:nvSpPr>
        <p:spPr>
          <a:xfrm>
            <a:off x="5486400" y="1285496"/>
            <a:ext cx="3429000" cy="5049008"/>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b="1" dirty="0" smtClean="0"/>
              <a:t>El término incluye las siguientes categorías</a:t>
            </a:r>
          </a:p>
          <a:p>
            <a:r>
              <a:rPr lang="en-US" sz="2000" dirty="0" smtClean="0"/>
              <a:t>estimulantes psicomotores;</a:t>
            </a:r>
          </a:p>
          <a:p>
            <a:r>
              <a:rPr lang="en-US" sz="2000" dirty="0" smtClean="0"/>
              <a:t>antidepresivos;</a:t>
            </a:r>
          </a:p>
          <a:p>
            <a:r>
              <a:rPr lang="en-US" sz="2000" dirty="0" smtClean="0"/>
              <a:t>antipsicóticos o neurolépticos;</a:t>
            </a:r>
          </a:p>
          <a:p>
            <a:r>
              <a:rPr lang="en-US" sz="2000" dirty="0" smtClean="0"/>
              <a:t>medicamentos para el control de la manía o depresión;</a:t>
            </a:r>
          </a:p>
          <a:p>
            <a:r>
              <a:rPr lang="en-US" sz="2000" dirty="0"/>
              <a:t>m</a:t>
            </a:r>
            <a:r>
              <a:rPr lang="en-US" sz="2000" dirty="0" smtClean="0"/>
              <a:t>edicamentos contra la ansiedad;    y</a:t>
            </a:r>
          </a:p>
          <a:p>
            <a:r>
              <a:rPr lang="en-US" sz="2000" dirty="0" smtClean="0"/>
              <a:t>sedantes, hipnóticos u otros medicamentos que ayudan a dormir</a:t>
            </a:r>
            <a:endParaRPr lang="en-US" sz="2000" dirty="0"/>
          </a:p>
        </p:txBody>
      </p:sp>
      <p:sp>
        <p:nvSpPr>
          <p:cNvPr id="4" name="Slide Number Placeholder 3"/>
          <p:cNvSpPr>
            <a:spLocks noGrp="1"/>
          </p:cNvSpPr>
          <p:nvPr>
            <p:ph type="sldNum" sz="quarter" idx="12"/>
          </p:nvPr>
        </p:nvSpPr>
        <p:spPr/>
        <p:txBody>
          <a:bodyPr/>
          <a:lstStyle/>
          <a:p>
            <a:fld id="{E52EA701-A906-4536-802C-7FE25060F8AC}" type="slidenum">
              <a:rPr lang="en-US" smtClean="0"/>
              <a:t>64</a:t>
            </a:fld>
            <a:endParaRPr lang="en-US" dirty="0"/>
          </a:p>
        </p:txBody>
      </p:sp>
    </p:spTree>
    <p:extLst>
      <p:ext uri="{BB962C8B-B14F-4D97-AF65-F5344CB8AC3E}">
        <p14:creationId xmlns:p14="http://schemas.microsoft.com/office/powerpoint/2010/main" val="111733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Cómo tomar decisiones sobre el consentimiento a los medicamentos psicotrópicos</a:t>
            </a:r>
            <a:endParaRPr lang="es-CO" noProof="0" dirty="0"/>
          </a:p>
        </p:txBody>
      </p:sp>
      <p:sp>
        <p:nvSpPr>
          <p:cNvPr id="3" name="Content Placeholder 2"/>
          <p:cNvSpPr>
            <a:spLocks noGrp="1"/>
          </p:cNvSpPr>
          <p:nvPr>
            <p:ph idx="1"/>
          </p:nvPr>
        </p:nvSpPr>
        <p:spPr>
          <a:xfrm>
            <a:off x="3486150" y="1752600"/>
            <a:ext cx="5429249" cy="5105399"/>
          </a:xfrm>
        </p:spPr>
        <p:txBody>
          <a:bodyPr>
            <a:noAutofit/>
          </a:bodyPr>
          <a:lstStyle/>
          <a:p>
            <a:r>
              <a:rPr lang="es-CO" sz="2200" noProof="0" dirty="0" smtClean="0"/>
              <a:t>El psiquiatra (doctor que trata a las personas con trastornos mentales) u otro proveedor médico debe obtener el consentimiento informado de usted antes de recetar un medicamento psicotrópico.</a:t>
            </a:r>
          </a:p>
          <a:p>
            <a:r>
              <a:rPr lang="es-CO" sz="2200" noProof="0" dirty="0" smtClean="0"/>
              <a:t>Esto significa que el doctor tiene que dar al otorgante de consentimiento médico suficiente información para decidir si debe o no autorizar que el niño tome los medicamentos.</a:t>
            </a:r>
          </a:p>
          <a:p>
            <a:endParaRPr lang="es-CO" sz="2200" noProof="0" dirty="0">
              <a:effectLst/>
            </a:endParaRPr>
          </a:p>
        </p:txBody>
      </p:sp>
      <p:sp>
        <p:nvSpPr>
          <p:cNvPr id="4" name="Content Placeholder 2"/>
          <p:cNvSpPr txBox="1">
            <a:spLocks/>
          </p:cNvSpPr>
          <p:nvPr/>
        </p:nvSpPr>
        <p:spPr>
          <a:xfrm>
            <a:off x="457200" y="2133600"/>
            <a:ext cx="3657600" cy="3429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400" dirty="0"/>
          </a:p>
        </p:txBody>
      </p:sp>
      <p:pic>
        <p:nvPicPr>
          <p:cNvPr id="4099" name="Picture 3" descr="C:\Program Files\Microsoft Office\MEDIA\CAGCAT10\j0315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695450"/>
            <a:ext cx="2266950"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52EA701-A906-4536-802C-7FE25060F8AC}" type="slidenum">
              <a:rPr lang="en-US" smtClean="0"/>
              <a:t>65</a:t>
            </a:fld>
            <a:endParaRPr lang="en-US" dirty="0"/>
          </a:p>
        </p:txBody>
      </p:sp>
      <p:sp>
        <p:nvSpPr>
          <p:cNvPr id="7" name="Content Placeholder 2"/>
          <p:cNvSpPr txBox="1">
            <a:spLocks/>
          </p:cNvSpPr>
          <p:nvPr/>
        </p:nvSpPr>
        <p:spPr>
          <a:xfrm>
            <a:off x="1447800" y="5562600"/>
            <a:ext cx="7315200" cy="1295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000" i="1" dirty="0" smtClean="0">
                <a:solidFill>
                  <a:schemeClr val="bg2">
                    <a:lumMod val="25000"/>
                  </a:schemeClr>
                </a:solidFill>
              </a:rPr>
              <a:t>El consentimiento informado es el proceso de comprender los riesgos y beneficios de dar el medicamento al niño y tomar una decisión sobre si se está de acuerdo o no con los medicamentos.</a:t>
            </a:r>
            <a:endParaRPr lang="en-US" sz="2000" i="1" dirty="0">
              <a:solidFill>
                <a:schemeClr val="bg2">
                  <a:lumMod val="25000"/>
                </a:schemeClr>
              </a:solidFill>
            </a:endParaRPr>
          </a:p>
        </p:txBody>
      </p:sp>
    </p:spTree>
    <p:extLst>
      <p:ext uri="{BB962C8B-B14F-4D97-AF65-F5344CB8AC3E}">
        <p14:creationId xmlns:p14="http://schemas.microsoft.com/office/powerpoint/2010/main" val="2548002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rmAutofit fontScale="90000"/>
          </a:bodyPr>
          <a:lstStyle/>
          <a:p>
            <a:r>
              <a:rPr lang="es-CO" noProof="0" dirty="0" smtClean="0"/>
              <a:t>Cómo tomar decisiones sobre el consentimiento a los medicamentos psicotrópicos</a:t>
            </a:r>
            <a:endParaRPr lang="es-CO" noProof="0" dirty="0"/>
          </a:p>
        </p:txBody>
      </p:sp>
      <p:sp>
        <p:nvSpPr>
          <p:cNvPr id="3" name="Content Placeholder 2"/>
          <p:cNvSpPr>
            <a:spLocks noGrp="1"/>
          </p:cNvSpPr>
          <p:nvPr>
            <p:ph idx="1"/>
          </p:nvPr>
        </p:nvSpPr>
        <p:spPr>
          <a:xfrm>
            <a:off x="1066800" y="1752600"/>
            <a:ext cx="4571999" cy="4876800"/>
          </a:xfrm>
        </p:spPr>
        <p:txBody>
          <a:bodyPr>
            <a:noAutofit/>
          </a:bodyPr>
          <a:lstStyle/>
          <a:p>
            <a:r>
              <a:rPr lang="es-CO" sz="2400" noProof="0" dirty="0" smtClean="0"/>
              <a:t>El doctor tiene que permitir que usted haga preguntas.</a:t>
            </a:r>
          </a:p>
          <a:p>
            <a:r>
              <a:rPr lang="es-CO" sz="2400" noProof="0" dirty="0" smtClean="0"/>
              <a:t>Usted debe hablarle de cualquier información o inquietud sobre la salud actual.</a:t>
            </a:r>
          </a:p>
          <a:p>
            <a:r>
              <a:rPr lang="es-CO" sz="2400" noProof="0" dirty="0" smtClean="0"/>
              <a:t>Debe preguntarle al doctor acerca de cualquier inquietud o pregunta del niño.</a:t>
            </a:r>
          </a:p>
          <a:p>
            <a:r>
              <a:rPr lang="es-CO" sz="2400" noProof="0" dirty="0" smtClean="0"/>
              <a:t>Dé al niño o joven la oportunidad de hacer preguntas.</a:t>
            </a:r>
            <a:endParaRPr lang="es-CO" sz="2400" noProof="0" dirty="0">
              <a:effectLst/>
            </a:endParaRPr>
          </a:p>
        </p:txBody>
      </p:sp>
      <p:sp>
        <p:nvSpPr>
          <p:cNvPr id="4" name="Content Placeholder 2"/>
          <p:cNvSpPr txBox="1">
            <a:spLocks/>
          </p:cNvSpPr>
          <p:nvPr/>
        </p:nvSpPr>
        <p:spPr>
          <a:xfrm>
            <a:off x="457200" y="2133600"/>
            <a:ext cx="3657600" cy="3429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2400" dirty="0"/>
          </a:p>
        </p:txBody>
      </p:sp>
      <p:sp>
        <p:nvSpPr>
          <p:cNvPr id="5" name="Slide Number Placeholder 4"/>
          <p:cNvSpPr>
            <a:spLocks noGrp="1"/>
          </p:cNvSpPr>
          <p:nvPr>
            <p:ph type="sldNum" sz="quarter" idx="12"/>
          </p:nvPr>
        </p:nvSpPr>
        <p:spPr/>
        <p:txBody>
          <a:bodyPr/>
          <a:lstStyle/>
          <a:p>
            <a:fld id="{E52EA701-A906-4536-802C-7FE25060F8AC}" type="slidenum">
              <a:rPr lang="en-US" smtClean="0"/>
              <a:t>66</a:t>
            </a:fld>
            <a:endParaRPr lang="en-US" dirty="0"/>
          </a:p>
        </p:txBody>
      </p:sp>
      <p:sp>
        <p:nvSpPr>
          <p:cNvPr id="6" name="Oval 5"/>
          <p:cNvSpPr/>
          <p:nvPr/>
        </p:nvSpPr>
        <p:spPr>
          <a:xfrm>
            <a:off x="5638800" y="22098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r>
              <a:rPr lang="en-US" dirty="0" smtClean="0"/>
              <a:t>Debe </a:t>
            </a:r>
            <a:r>
              <a:rPr lang="en-US" dirty="0"/>
              <a:t>llevar el </a:t>
            </a:r>
            <a:r>
              <a:rPr lang="en-US" dirty="0" err="1" smtClean="0"/>
              <a:t>folleto</a:t>
            </a:r>
            <a:r>
              <a:rPr lang="en-US" dirty="0" smtClean="0"/>
              <a:t>, </a:t>
            </a:r>
            <a:r>
              <a:rPr lang="en-US" dirty="0"/>
              <a:t>Cómo tomar decisiones sobre los </a:t>
            </a:r>
            <a:r>
              <a:rPr lang="en-US" dirty="0" err="1"/>
              <a:t>medicamentos</a:t>
            </a:r>
            <a:r>
              <a:rPr lang="en-US" dirty="0"/>
              <a:t> </a:t>
            </a:r>
            <a:r>
              <a:rPr lang="en-US" dirty="0" err="1" smtClean="0"/>
              <a:t>psicotrópicos</a:t>
            </a:r>
            <a:r>
              <a:rPr lang="en-US" dirty="0" smtClean="0"/>
              <a:t>, a</a:t>
            </a:r>
            <a:endParaRPr lang="en-US" dirty="0"/>
          </a:p>
          <a:p>
            <a:pPr algn="ctr"/>
            <a:r>
              <a:rPr lang="en-US" dirty="0"/>
              <a:t> las citas donde se platicará sobre estos medicamentos.</a:t>
            </a:r>
          </a:p>
        </p:txBody>
      </p:sp>
    </p:spTree>
    <p:extLst>
      <p:ext uri="{BB962C8B-B14F-4D97-AF65-F5344CB8AC3E}">
        <p14:creationId xmlns:p14="http://schemas.microsoft.com/office/powerpoint/2010/main" val="6112795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noAutofit/>
          </a:bodyPr>
          <a:lstStyle/>
          <a:p>
            <a:r>
              <a:rPr lang="es-CO" sz="3600" noProof="0" dirty="0" smtClean="0"/>
              <a:t>Consentimiento informado antes de recetar medicamentos psicotrópicos</a:t>
            </a:r>
            <a:endParaRPr lang="es-CO" sz="3600" noProof="0" dirty="0"/>
          </a:p>
        </p:txBody>
      </p:sp>
      <p:sp>
        <p:nvSpPr>
          <p:cNvPr id="3" name="Content Placeholder 2"/>
          <p:cNvSpPr>
            <a:spLocks noGrp="1"/>
          </p:cNvSpPr>
          <p:nvPr>
            <p:ph idx="1"/>
          </p:nvPr>
        </p:nvSpPr>
        <p:spPr>
          <a:xfrm>
            <a:off x="1043256" y="1524000"/>
            <a:ext cx="7872143" cy="5105400"/>
          </a:xfrm>
        </p:spPr>
        <p:txBody>
          <a:bodyPr>
            <a:noAutofit/>
          </a:bodyPr>
          <a:lstStyle/>
          <a:p>
            <a:pPr marL="82296" indent="0">
              <a:buNone/>
            </a:pPr>
            <a:r>
              <a:rPr lang="es-CO" sz="2000" noProof="0" dirty="0" smtClean="0"/>
              <a:t>Según las leyes de Texas, el consentimiento para dar medicamentos psicotrópicos es válido solo si:</a:t>
            </a:r>
            <a:br>
              <a:rPr lang="es-CO" sz="2000" noProof="0" dirty="0" smtClean="0"/>
            </a:br>
            <a:r>
              <a:rPr lang="es-CO" sz="2000" noProof="0" dirty="0" smtClean="0"/>
              <a:t>El consentimiento se da voluntariamente y sin influencia excesiva Y</a:t>
            </a:r>
          </a:p>
          <a:p>
            <a:r>
              <a:rPr lang="es-CO" sz="2000" noProof="0" dirty="0" smtClean="0"/>
              <a:t>El otorgante de consentimiento recibe información (verbalmente o por escrito) que describe:</a:t>
            </a:r>
          </a:p>
          <a:p>
            <a:pPr lvl="1"/>
            <a:r>
              <a:rPr lang="es-CO" sz="2000" noProof="0" dirty="0" smtClean="0"/>
              <a:t>el padecimiento específico que se va a tratar</a:t>
            </a:r>
          </a:p>
          <a:p>
            <a:pPr lvl="1"/>
            <a:r>
              <a:rPr lang="es-CO" sz="2000" noProof="0" dirty="0" smtClean="0"/>
              <a:t>los beneficios de tomar el medicamento</a:t>
            </a:r>
          </a:p>
          <a:p>
            <a:pPr lvl="1"/>
            <a:r>
              <a:rPr lang="es-CO" sz="2000" noProof="0" dirty="0" smtClean="0"/>
              <a:t>el resultado más probable físico y mental de no dar el consentimiento a los medicamentos </a:t>
            </a:r>
          </a:p>
          <a:p>
            <a:pPr lvl="1"/>
            <a:r>
              <a:rPr lang="es-CO" sz="2000" noProof="0" dirty="0" smtClean="0"/>
              <a:t>los efectos secundarios más probables (clínicamente significativos) y los riesgos asociados con los medicamentos</a:t>
            </a:r>
          </a:p>
          <a:p>
            <a:pPr lvl="1"/>
            <a:r>
              <a:rPr lang="es-CO" sz="2000" noProof="0" dirty="0" smtClean="0"/>
              <a:t>los medicamentos alternativos generalmente aceptados y todas las otras intervenciones que no incluyen medicamentos, si las hay, y la razón del tratamiento propuesto.</a:t>
            </a:r>
          </a:p>
        </p:txBody>
      </p:sp>
      <p:sp>
        <p:nvSpPr>
          <p:cNvPr id="4" name="Slide Number Placeholder 3"/>
          <p:cNvSpPr>
            <a:spLocks noGrp="1"/>
          </p:cNvSpPr>
          <p:nvPr>
            <p:ph type="sldNum" sz="quarter" idx="12"/>
          </p:nvPr>
        </p:nvSpPr>
        <p:spPr/>
        <p:txBody>
          <a:bodyPr/>
          <a:lstStyle/>
          <a:p>
            <a:fld id="{E52EA701-A906-4536-802C-7FE25060F8AC}" type="slidenum">
              <a:rPr lang="en-US" smtClean="0"/>
              <a:t>67</a:t>
            </a:fld>
            <a:endParaRPr lang="en-US" dirty="0"/>
          </a:p>
        </p:txBody>
      </p:sp>
    </p:spTree>
    <p:extLst>
      <p:ext uri="{BB962C8B-B14F-4D97-AF65-F5344CB8AC3E}">
        <p14:creationId xmlns:p14="http://schemas.microsoft.com/office/powerpoint/2010/main" val="10396137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914400"/>
          </a:xfrm>
        </p:spPr>
        <p:txBody>
          <a:bodyPr>
            <a:noAutofit/>
          </a:bodyPr>
          <a:lstStyle/>
          <a:p>
            <a:r>
              <a:rPr lang="es-CO" sz="2800" b="1" noProof="0" dirty="0" smtClean="0">
                <a:effectLst/>
              </a:rPr>
              <a:t>Definición de intervenciones no farmacológicas (opciones que no incluyen medicamentos)</a:t>
            </a:r>
            <a:endParaRPr lang="es-CO" sz="3600" noProof="0" dirty="0">
              <a:solidFill>
                <a:schemeClr val="tx1"/>
              </a:solidFill>
            </a:endParaRPr>
          </a:p>
        </p:txBody>
      </p:sp>
      <p:sp>
        <p:nvSpPr>
          <p:cNvPr id="3" name="Content Placeholder 2"/>
          <p:cNvSpPr>
            <a:spLocks noGrp="1"/>
          </p:cNvSpPr>
          <p:nvPr>
            <p:ph idx="1"/>
          </p:nvPr>
        </p:nvSpPr>
        <p:spPr>
          <a:xfrm>
            <a:off x="990600" y="914400"/>
            <a:ext cx="7872143" cy="5410200"/>
          </a:xfrm>
        </p:spPr>
        <p:txBody>
          <a:bodyPr>
            <a:noAutofit/>
          </a:bodyPr>
          <a:lstStyle/>
          <a:p>
            <a:pPr marL="82296" indent="0">
              <a:buNone/>
            </a:pPr>
            <a:endParaRPr lang="es-CO" sz="2400" noProof="0" dirty="0" smtClean="0"/>
          </a:p>
          <a:p>
            <a:r>
              <a:rPr lang="es-CO" sz="2000" noProof="0" dirty="0" smtClean="0"/>
              <a:t>Cualquier terapia psicológica y social, y estrategia de comportamiento para el niño o joven, se considera una intervención no farmacológica (sin medicamentos). </a:t>
            </a:r>
          </a:p>
          <a:p>
            <a:r>
              <a:rPr lang="es-CO" sz="2000" noProof="0" dirty="0" smtClean="0"/>
              <a:t>En otras palabras, las intervenciones no farmacológicas son métodos para controlar la conducta sin el uso de medicamentos. Esto puede incluir terapia y orientación. </a:t>
            </a:r>
          </a:p>
          <a:p>
            <a:r>
              <a:rPr lang="es-CO" sz="2000" noProof="0" dirty="0" smtClean="0"/>
              <a:t>Usted, el otorgante de consentimiento médico, tiene que considerar estas intervenciones antes o en conjunto con los medicamentos psicotrópicos. Las opciones sin medicamentos son métodos específicos que un cuidador puede usar para ayudar a un niño o joven a controlar la conducta.</a:t>
            </a:r>
          </a:p>
          <a:p>
            <a:pPr lvl="1"/>
            <a:r>
              <a:rPr lang="es-CO" sz="2000" noProof="0" dirty="0" smtClean="0"/>
              <a:t>Esto puede incluir terapia y estrategias de modificación de la conducta específicas.</a:t>
            </a:r>
          </a:p>
          <a:p>
            <a:pPr lvl="1"/>
            <a:r>
              <a:rPr lang="es-CO" sz="2000" noProof="0" dirty="0" smtClean="0"/>
              <a:t>Cada niño es diferente, así que las estrategias deben ser específicas para las necesidades del niño y se deben platicar con su terapeuta o proveedor de atención médica.</a:t>
            </a:r>
          </a:p>
          <a:p>
            <a:endParaRPr lang="es-CO" sz="2800" noProof="0" dirty="0" smtClean="0"/>
          </a:p>
        </p:txBody>
      </p:sp>
      <p:sp>
        <p:nvSpPr>
          <p:cNvPr id="4" name="Slide Number Placeholder 3"/>
          <p:cNvSpPr>
            <a:spLocks noGrp="1"/>
          </p:cNvSpPr>
          <p:nvPr>
            <p:ph type="sldNum" sz="quarter" idx="12"/>
          </p:nvPr>
        </p:nvSpPr>
        <p:spPr/>
        <p:txBody>
          <a:bodyPr/>
          <a:lstStyle/>
          <a:p>
            <a:fld id="{E52EA701-A906-4536-802C-7FE25060F8AC}" type="slidenum">
              <a:rPr lang="en-US" smtClean="0"/>
              <a:t>68</a:t>
            </a:fld>
            <a:endParaRPr lang="en-US" dirty="0"/>
          </a:p>
        </p:txBody>
      </p:sp>
    </p:spTree>
    <p:extLst>
      <p:ext uri="{BB962C8B-B14F-4D97-AF65-F5344CB8AC3E}">
        <p14:creationId xmlns:p14="http://schemas.microsoft.com/office/powerpoint/2010/main" val="11391683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3600" noProof="0" dirty="0" smtClean="0"/>
              <a:t>Cómo tomar decisiones sobre los medicamentos psicotrópicos</a:t>
            </a:r>
            <a:endParaRPr lang="es-CO" sz="3600" noProof="0" dirty="0"/>
          </a:p>
        </p:txBody>
      </p:sp>
      <p:sp>
        <p:nvSpPr>
          <p:cNvPr id="3" name="Content Placeholder 2"/>
          <p:cNvSpPr>
            <a:spLocks noGrp="1"/>
          </p:cNvSpPr>
          <p:nvPr>
            <p:ph idx="1"/>
          </p:nvPr>
        </p:nvSpPr>
        <p:spPr>
          <a:xfrm>
            <a:off x="1435608" y="1447800"/>
            <a:ext cx="7498080" cy="3429000"/>
          </a:xfrm>
        </p:spPr>
        <p:txBody>
          <a:bodyPr>
            <a:normAutofit fontScale="92500" lnSpcReduction="10000"/>
          </a:bodyPr>
          <a:lstStyle/>
          <a:p>
            <a:r>
              <a:rPr lang="es-CO" sz="2800" noProof="0" dirty="0" smtClean="0"/>
              <a:t>La mayoría de los niños bajo la custodia del DFPS nunca necesitan tomar medicamentos psicotrópicos. Se deben considerar otras opciones antes o en conjunto con los medicamentos.</a:t>
            </a:r>
          </a:p>
          <a:p>
            <a:r>
              <a:rPr lang="es-CO" sz="2800" noProof="0" dirty="0" smtClean="0"/>
              <a:t>Los niños que están traumatizados debido al abuso, maltrato, descuido o la separación quizás manifiesten conductas negativas o señales de estrés emocional, lo cual es una reacción normal después de lo que han pasado.</a:t>
            </a:r>
            <a:endParaRPr lang="es-CO" sz="2800" noProof="0" dirty="0">
              <a:effectLst/>
            </a:endParaRPr>
          </a:p>
        </p:txBody>
      </p:sp>
      <p:sp>
        <p:nvSpPr>
          <p:cNvPr id="4" name="Rounded Rectangle 3"/>
          <p:cNvSpPr/>
          <p:nvPr/>
        </p:nvSpPr>
        <p:spPr>
          <a:xfrm>
            <a:off x="1828800" y="5029200"/>
            <a:ext cx="6629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Todos</a:t>
            </a:r>
            <a:r>
              <a:rPr lang="en-US" sz="2400" dirty="0"/>
              <a:t> los niños se portan mal en diferentes etapas de su </a:t>
            </a:r>
            <a:r>
              <a:rPr lang="en-US" sz="2400" dirty="0" smtClean="0"/>
              <a:t>vida. Por ejemplo, </a:t>
            </a:r>
            <a:r>
              <a:rPr lang="en-US" sz="2400" dirty="0"/>
              <a:t>los niños de 2 años a menudo tienen berrinches y los adolescentes con frecuencia se </a:t>
            </a:r>
            <a:r>
              <a:rPr lang="en-US" sz="2400" dirty="0" smtClean="0"/>
              <a:t>rebelan.</a:t>
            </a:r>
            <a:endParaRPr lang="en-US" sz="2400" dirty="0"/>
          </a:p>
        </p:txBody>
      </p:sp>
      <p:sp>
        <p:nvSpPr>
          <p:cNvPr id="5" name="Slide Number Placeholder 4"/>
          <p:cNvSpPr>
            <a:spLocks noGrp="1"/>
          </p:cNvSpPr>
          <p:nvPr>
            <p:ph type="sldNum" sz="quarter" idx="12"/>
          </p:nvPr>
        </p:nvSpPr>
        <p:spPr/>
        <p:txBody>
          <a:bodyPr/>
          <a:lstStyle/>
          <a:p>
            <a:fld id="{E52EA701-A906-4536-802C-7FE25060F8AC}" type="slidenum">
              <a:rPr lang="en-US" smtClean="0"/>
              <a:t>69</a:t>
            </a:fld>
            <a:endParaRPr lang="en-US" dirty="0"/>
          </a:p>
        </p:txBody>
      </p:sp>
    </p:spTree>
    <p:extLst>
      <p:ext uri="{BB962C8B-B14F-4D97-AF65-F5344CB8AC3E}">
        <p14:creationId xmlns:p14="http://schemas.microsoft.com/office/powerpoint/2010/main" val="81938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990600"/>
          </a:xfrm>
        </p:spPr>
        <p:txBody>
          <a:bodyPr>
            <a:normAutofit/>
          </a:bodyPr>
          <a:lstStyle/>
          <a:p>
            <a:r>
              <a:rPr lang="es-CO" noProof="0" dirty="0" smtClean="0"/>
              <a:t>También aprenderá: </a:t>
            </a:r>
            <a:endParaRPr lang="es-CO" noProof="0" dirty="0"/>
          </a:p>
        </p:txBody>
      </p:sp>
      <p:sp>
        <p:nvSpPr>
          <p:cNvPr id="3" name="Content Placeholder 2"/>
          <p:cNvSpPr>
            <a:spLocks noGrp="1"/>
          </p:cNvSpPr>
          <p:nvPr>
            <p:ph idx="1"/>
          </p:nvPr>
        </p:nvSpPr>
        <p:spPr>
          <a:xfrm>
            <a:off x="1435608" y="1143000"/>
            <a:ext cx="7632192" cy="5029200"/>
          </a:xfrm>
        </p:spPr>
        <p:txBody>
          <a:bodyPr>
            <a:noAutofit/>
          </a:bodyPr>
          <a:lstStyle/>
          <a:p>
            <a:r>
              <a:rPr lang="es-CO" sz="2500" noProof="0" dirty="0" smtClean="0"/>
              <a:t>Cómo apoyar a los jóvenes que tienen la aprobación de la corte para tomar sus propias decisiones médicas. </a:t>
            </a:r>
          </a:p>
          <a:p>
            <a:r>
              <a:rPr lang="es-CO" sz="2500" noProof="0" dirty="0" smtClean="0"/>
              <a:t>Lo que tiene que hacer (requisitos) para tomar una decisión informada acerca de la atención médica y de salud mental y abuso de sustancias, y los medicamentos psicotrópicos.</a:t>
            </a:r>
          </a:p>
          <a:p>
            <a:r>
              <a:rPr lang="es-CO" sz="2500" noProof="0" dirty="0" smtClean="0"/>
              <a:t>Acerca de Pasos Sanos de Texas y los exámenes médicos y dentales que los niños necesitan. </a:t>
            </a:r>
          </a:p>
          <a:p>
            <a:r>
              <a:rPr lang="es-CO" sz="2500" noProof="0" dirty="0" smtClean="0"/>
              <a:t>Los diferentes tipos de atención de salud mental y abuso de sustancias disponibles y las maneras de obtener esos servicios. </a:t>
            </a:r>
          </a:p>
          <a:p>
            <a:r>
              <a:rPr lang="es-CO" sz="2500" noProof="0" dirty="0" smtClean="0"/>
              <a:t>Cómo el trauma afecta a los niños y jóvenes y cómo usted puede ayudarles. </a:t>
            </a:r>
          </a:p>
        </p:txBody>
      </p:sp>
      <p:sp>
        <p:nvSpPr>
          <p:cNvPr id="4" name="Slide Number Placeholder 3"/>
          <p:cNvSpPr>
            <a:spLocks noGrp="1"/>
          </p:cNvSpPr>
          <p:nvPr>
            <p:ph type="sldNum" sz="quarter" idx="12"/>
          </p:nvPr>
        </p:nvSpPr>
        <p:spPr/>
        <p:txBody>
          <a:bodyPr/>
          <a:lstStyle/>
          <a:p>
            <a:fld id="{E52EA701-A906-4536-802C-7FE25060F8AC}" type="slidenum">
              <a:rPr lang="en-US" smtClean="0"/>
              <a:t>7</a:t>
            </a:fld>
            <a:endParaRPr lang="en-US" dirty="0"/>
          </a:p>
        </p:txBody>
      </p:sp>
    </p:spTree>
    <p:extLst>
      <p:ext uri="{BB962C8B-B14F-4D97-AF65-F5344CB8AC3E}">
        <p14:creationId xmlns:p14="http://schemas.microsoft.com/office/powerpoint/2010/main" val="28238057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3600" b="1" noProof="0" dirty="0" smtClean="0">
                <a:effectLst/>
              </a:rPr>
              <a:t>Cómo considerar opciones no farmacológicas (sin medicamentos) </a:t>
            </a:r>
            <a:endParaRPr lang="es-CO" noProof="0" dirty="0"/>
          </a:p>
        </p:txBody>
      </p:sp>
      <p:sp>
        <p:nvSpPr>
          <p:cNvPr id="3" name="Content Placeholder 2"/>
          <p:cNvSpPr>
            <a:spLocks noGrp="1"/>
          </p:cNvSpPr>
          <p:nvPr>
            <p:ph sz="half" idx="1"/>
          </p:nvPr>
        </p:nvSpPr>
        <p:spPr>
          <a:xfrm>
            <a:off x="1435608" y="1661160"/>
            <a:ext cx="3745992" cy="4663440"/>
          </a:xfrm>
        </p:spPr>
        <p:txBody>
          <a:bodyPr>
            <a:normAutofit fontScale="85000" lnSpcReduction="20000"/>
          </a:bodyPr>
          <a:lstStyle/>
          <a:p>
            <a:r>
              <a:rPr lang="es-CO" noProof="0" dirty="0" smtClean="0"/>
              <a:t>La mayoría de los niños y jóvenes se recuperan con elogios, constancia y apoyo y una relación cariñosa con un cuidador que tenga conocimientos de la atención basada en el trauma.</a:t>
            </a:r>
          </a:p>
          <a:p>
            <a:r>
              <a:rPr lang="es-CO" noProof="0" dirty="0" smtClean="0"/>
              <a:t>Usted debe buscar ayuda de la agencia de colocación, el trabajador de CPS y el terapeuta para ayudar al niño a controlar su conducta. </a:t>
            </a:r>
          </a:p>
          <a:p>
            <a:endParaRPr lang="es-CO" noProof="0" dirty="0"/>
          </a:p>
        </p:txBody>
      </p:sp>
      <p:sp>
        <p:nvSpPr>
          <p:cNvPr id="6" name="Content Placeholder 5"/>
          <p:cNvSpPr>
            <a:spLocks noGrp="1"/>
          </p:cNvSpPr>
          <p:nvPr>
            <p:ph sz="half" idx="2"/>
          </p:nvPr>
        </p:nvSpPr>
        <p:spPr>
          <a:xfrm>
            <a:off x="5334000" y="4184904"/>
            <a:ext cx="3599688" cy="2520696"/>
          </a:xfrm>
        </p:spPr>
        <p:txBody>
          <a:bodyPr>
            <a:normAutofit fontScale="85000" lnSpcReduction="20000"/>
          </a:bodyPr>
          <a:lstStyle/>
          <a:p>
            <a:r>
              <a:rPr lang="es-CO" noProof="0" dirty="0" smtClean="0"/>
              <a:t>El niño o joven puede recibir orientación profesional centrada en la atención basada en el trauma.</a:t>
            </a:r>
          </a:p>
          <a:p>
            <a:pPr marL="82296" indent="0">
              <a:buNone/>
            </a:pPr>
            <a:endParaRPr lang="es-CO" noProof="0" dirty="0"/>
          </a:p>
        </p:txBody>
      </p:sp>
      <p:pic>
        <p:nvPicPr>
          <p:cNvPr id="1033" name="Picture 9" descr="C:\Documents and Settings\bakerpa\Local Settings\Temporary Internet Files\Content.IE5\L2RSM1O2\MP9003997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676400"/>
            <a:ext cx="3276600" cy="21835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70</a:t>
            </a:fld>
            <a:endParaRPr lang="en-US" dirty="0"/>
          </a:p>
        </p:txBody>
      </p:sp>
    </p:spTree>
    <p:extLst>
      <p:ext uri="{BB962C8B-B14F-4D97-AF65-F5344CB8AC3E}">
        <p14:creationId xmlns:p14="http://schemas.microsoft.com/office/powerpoint/2010/main" val="634457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60" y="228600"/>
            <a:ext cx="7498080" cy="1143000"/>
          </a:xfrm>
        </p:spPr>
        <p:txBody>
          <a:bodyPr>
            <a:normAutofit fontScale="90000"/>
          </a:bodyPr>
          <a:lstStyle/>
          <a:p>
            <a:r>
              <a:rPr lang="es-CO" b="1" noProof="0" dirty="0" smtClean="0"/>
              <a:t>Cómo considerar opciones no farmacológicas </a:t>
            </a:r>
            <a:r>
              <a:rPr lang="es-CO" sz="3600" b="1" noProof="0" dirty="0" smtClean="0"/>
              <a:t>(continuación)</a:t>
            </a:r>
            <a:endParaRPr lang="es-CO" sz="3600" b="1" noProof="0" dirty="0"/>
          </a:p>
        </p:txBody>
      </p:sp>
      <p:sp>
        <p:nvSpPr>
          <p:cNvPr id="3" name="Content Placeholder 2"/>
          <p:cNvSpPr>
            <a:spLocks noGrp="1"/>
          </p:cNvSpPr>
          <p:nvPr>
            <p:ph sz="half" idx="1"/>
          </p:nvPr>
        </p:nvSpPr>
        <p:spPr>
          <a:xfrm>
            <a:off x="1447800" y="1371600"/>
            <a:ext cx="7010400" cy="2895600"/>
          </a:xfrm>
        </p:spPr>
        <p:txBody>
          <a:bodyPr>
            <a:normAutofit lnSpcReduction="10000"/>
          </a:bodyPr>
          <a:lstStyle/>
          <a:p>
            <a:r>
              <a:rPr lang="es-CO" noProof="0" dirty="0" smtClean="0"/>
              <a:t>Intervenciones no farmacológicas  (sin medicamentos) son métodos específicos disponibles para los cuidadores, niños y jóvenes que ayudan a un niño a controlar la conducta.</a:t>
            </a:r>
          </a:p>
          <a:p>
            <a:r>
              <a:rPr lang="es-CO" noProof="0" dirty="0" smtClean="0"/>
              <a:t>Esto puede incluir terapia y estrategias de modificación de la conducta específicas.</a:t>
            </a:r>
          </a:p>
          <a:p>
            <a:endParaRPr lang="es-CO" noProof="0" dirty="0"/>
          </a:p>
        </p:txBody>
      </p:sp>
      <p:pic>
        <p:nvPicPr>
          <p:cNvPr id="1027" name="Picture 3" descr="C:\Documents and Settings\bakerpa\Local Settings\Temporary Internet Files\Content.IE5\7POBR819\MP9004424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14899"/>
            <a:ext cx="3886200" cy="24584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71</a:t>
            </a:fld>
            <a:endParaRPr lang="en-US" dirty="0"/>
          </a:p>
        </p:txBody>
      </p:sp>
    </p:spTree>
    <p:extLst>
      <p:ext uri="{BB962C8B-B14F-4D97-AF65-F5344CB8AC3E}">
        <p14:creationId xmlns:p14="http://schemas.microsoft.com/office/powerpoint/2010/main" val="20516583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60" y="228600"/>
            <a:ext cx="7498080" cy="1143000"/>
          </a:xfrm>
        </p:spPr>
        <p:txBody>
          <a:bodyPr>
            <a:normAutofit fontScale="90000"/>
          </a:bodyPr>
          <a:lstStyle/>
          <a:p>
            <a:r>
              <a:rPr lang="es-CO" noProof="0" dirty="0" smtClean="0"/>
              <a:t>Intervenciones no farmacológicas</a:t>
            </a:r>
            <a:endParaRPr lang="es-CO" noProof="0" dirty="0"/>
          </a:p>
        </p:txBody>
      </p:sp>
      <p:sp>
        <p:nvSpPr>
          <p:cNvPr id="3" name="Content Placeholder 2"/>
          <p:cNvSpPr>
            <a:spLocks noGrp="1"/>
          </p:cNvSpPr>
          <p:nvPr>
            <p:ph sz="half" idx="1"/>
          </p:nvPr>
        </p:nvSpPr>
        <p:spPr>
          <a:xfrm>
            <a:off x="1447800" y="1371600"/>
            <a:ext cx="7010400" cy="2895600"/>
          </a:xfrm>
        </p:spPr>
        <p:txBody>
          <a:bodyPr>
            <a:normAutofit/>
          </a:bodyPr>
          <a:lstStyle/>
          <a:p>
            <a:r>
              <a:rPr lang="es-CO" noProof="0" dirty="0" smtClean="0"/>
              <a:t>El otorgante de consentimiento médico debe considerar las terapias psicosociales, estrategias conductuales y otras intervenciones no farmacológicas antes o en conjunto con los medicamentos psicotrópicos.</a:t>
            </a:r>
          </a:p>
          <a:p>
            <a:endParaRPr lang="es-CO" noProof="0" dirty="0" smtClean="0"/>
          </a:p>
          <a:p>
            <a:endParaRPr lang="es-CO" noProof="0" dirty="0"/>
          </a:p>
        </p:txBody>
      </p:sp>
      <p:pic>
        <p:nvPicPr>
          <p:cNvPr id="2051" name="Picture 3" descr="C:\Documents and Settings\bakerpa\Local Settings\Temporary Internet Files\Content.IE5\0DUR81MF\MP9004393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242816"/>
            <a:ext cx="3021324" cy="20055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half" idx="1"/>
          </p:nvPr>
        </p:nvSpPr>
        <p:spPr>
          <a:xfrm>
            <a:off x="1447800" y="3962400"/>
            <a:ext cx="4405716" cy="2667000"/>
          </a:xfrm>
        </p:spPr>
        <p:txBody>
          <a:bodyPr>
            <a:normAutofit fontScale="92500" lnSpcReduction="10000"/>
          </a:bodyPr>
          <a:lstStyle/>
          <a:p>
            <a:r>
              <a:rPr lang="es-CO" noProof="0" dirty="0" smtClean="0"/>
              <a:t>Cada niño es diferente, así que las estrategias deben ser específicas para las necesidades del niño y se deben platicar con su terapeuta o proveedor de atención médica. </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72</a:t>
            </a:fld>
            <a:endParaRPr lang="en-US" dirty="0"/>
          </a:p>
        </p:txBody>
      </p:sp>
    </p:spTree>
    <p:extLst>
      <p:ext uri="{BB962C8B-B14F-4D97-AF65-F5344CB8AC3E}">
        <p14:creationId xmlns:p14="http://schemas.microsoft.com/office/powerpoint/2010/main" val="3883513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808038"/>
          </a:xfrm>
        </p:spPr>
        <p:txBody>
          <a:bodyPr>
            <a:normAutofit fontScale="90000"/>
          </a:bodyPr>
          <a:lstStyle/>
          <a:p>
            <a:r>
              <a:rPr lang="es-CO" sz="3600" b="1" noProof="0" dirty="0" smtClean="0">
                <a:effectLst/>
              </a:rPr>
              <a:t>Decisiones sobre medicamentos psicotrópicos </a:t>
            </a:r>
            <a:r>
              <a:rPr lang="es-CO" sz="3600" noProof="0" dirty="0" smtClean="0">
                <a:effectLst/>
              </a:rPr>
              <a:t/>
            </a:r>
            <a:br>
              <a:rPr lang="es-CO" sz="3600" noProof="0" dirty="0" smtClean="0">
                <a:effectLst/>
              </a:rPr>
            </a:br>
            <a:endParaRPr lang="es-CO" sz="3600" noProof="0" dirty="0"/>
          </a:p>
        </p:txBody>
      </p:sp>
      <p:sp>
        <p:nvSpPr>
          <p:cNvPr id="3" name="Content Placeholder 2"/>
          <p:cNvSpPr>
            <a:spLocks noGrp="1"/>
          </p:cNvSpPr>
          <p:nvPr>
            <p:ph idx="1"/>
          </p:nvPr>
        </p:nvSpPr>
        <p:spPr>
          <a:xfrm>
            <a:off x="990600" y="4495800"/>
            <a:ext cx="4267200" cy="2133600"/>
          </a:xfrm>
        </p:spPr>
        <p:txBody>
          <a:bodyPr>
            <a:normAutofit fontScale="85000" lnSpcReduction="10000"/>
          </a:bodyPr>
          <a:lstStyle/>
          <a:p>
            <a:r>
              <a:rPr lang="es-CO" noProof="0" dirty="0" smtClean="0"/>
              <a:t>Usted (el otorgante de consentimiento médico) debe también incluir al niño en las pláticas acerca de los medicamentos.</a:t>
            </a:r>
            <a:endParaRPr lang="es-CO" noProof="0" dirty="0">
              <a:effectLst/>
            </a:endParaRPr>
          </a:p>
        </p:txBody>
      </p:sp>
      <p:sp>
        <p:nvSpPr>
          <p:cNvPr id="4" name="Oval 3"/>
          <p:cNvSpPr/>
          <p:nvPr/>
        </p:nvSpPr>
        <p:spPr>
          <a:xfrm>
            <a:off x="5257800" y="3810000"/>
            <a:ext cx="33528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Avise al trabajador de casos de CPS, por escrito o correo electrónico, sobre las decisiones de dar consentimiento o no a nuevos medicamentos </a:t>
            </a:r>
            <a:r>
              <a:rPr lang="en-US" dirty="0" err="1"/>
              <a:t>psicotrópicos</a:t>
            </a:r>
            <a:r>
              <a:rPr lang="en-US" dirty="0"/>
              <a:t> </a:t>
            </a:r>
            <a:r>
              <a:rPr lang="en-US" dirty="0" smtClean="0"/>
              <a:t>o </a:t>
            </a:r>
            <a:r>
              <a:rPr lang="en-US" dirty="0" err="1" smtClean="0"/>
              <a:t>sobre</a:t>
            </a:r>
            <a:r>
              <a:rPr lang="en-US" dirty="0" smtClean="0"/>
              <a:t> </a:t>
            </a:r>
            <a:r>
              <a:rPr lang="en-US" dirty="0"/>
              <a:t>cambios en la dosis. </a:t>
            </a:r>
            <a:endParaRPr lang="en-US" dirty="0">
              <a:effectLst/>
            </a:endParaRPr>
          </a:p>
        </p:txBody>
      </p:sp>
      <p:sp>
        <p:nvSpPr>
          <p:cNvPr id="6" name="Content Placeholder 2"/>
          <p:cNvSpPr txBox="1">
            <a:spLocks/>
          </p:cNvSpPr>
          <p:nvPr/>
        </p:nvSpPr>
        <p:spPr>
          <a:xfrm>
            <a:off x="4495800" y="1219200"/>
            <a:ext cx="4419600" cy="2891668"/>
          </a:xfrm>
          <a:prstGeom prst="rect">
            <a:avLst/>
          </a:prstGeom>
        </p:spPr>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a:t>Si se recomiendan medicamentos psicotrópicos para el niño, usted debe hacer preguntas y platicar con el doctor que los recetó sobre los riesgos y beneficios. </a:t>
            </a:r>
          </a:p>
          <a:p>
            <a:pPr marL="82296" indent="0">
              <a:buFont typeface="Wingdings 2"/>
              <a:buNone/>
            </a:pPr>
            <a:endParaRPr lang="en-US" dirty="0" smtClean="0"/>
          </a:p>
        </p:txBody>
      </p:sp>
      <p:pic>
        <p:nvPicPr>
          <p:cNvPr id="1026" name="Picture 2" descr="C:\Documents and Settings\bakerpa\Local Settings\Temporary Internet Files\Content.IE5\0DUR81MF\MP9004095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45477"/>
            <a:ext cx="2286000" cy="305325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52EA701-A906-4536-802C-7FE25060F8AC}" type="slidenum">
              <a:rPr lang="en-US" smtClean="0"/>
              <a:t>73</a:t>
            </a:fld>
            <a:endParaRPr lang="en-US" dirty="0"/>
          </a:p>
        </p:txBody>
      </p:sp>
    </p:spTree>
    <p:extLst>
      <p:ext uri="{BB962C8B-B14F-4D97-AF65-F5344CB8AC3E}">
        <p14:creationId xmlns:p14="http://schemas.microsoft.com/office/powerpoint/2010/main" val="38322709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305800" cy="808038"/>
          </a:xfrm>
        </p:spPr>
        <p:txBody>
          <a:bodyPr>
            <a:noAutofit/>
          </a:bodyPr>
          <a:lstStyle/>
          <a:p>
            <a:r>
              <a:rPr lang="es-CO" sz="3000" noProof="0" dirty="0" smtClean="0"/>
              <a:t>El consentimiento a los medicamentos psicotrópicos</a:t>
            </a:r>
            <a:endParaRPr lang="es-CO" sz="3000" noProof="0" dirty="0"/>
          </a:p>
        </p:txBody>
      </p:sp>
      <p:sp>
        <p:nvSpPr>
          <p:cNvPr id="3" name="Content Placeholder 2"/>
          <p:cNvSpPr>
            <a:spLocks noGrp="1"/>
          </p:cNvSpPr>
          <p:nvPr>
            <p:ph idx="1"/>
          </p:nvPr>
        </p:nvSpPr>
        <p:spPr>
          <a:xfrm>
            <a:off x="990600" y="762000"/>
            <a:ext cx="8001000" cy="5715000"/>
          </a:xfrm>
        </p:spPr>
        <p:txBody>
          <a:bodyPr>
            <a:noAutofit/>
          </a:bodyPr>
          <a:lstStyle/>
          <a:p>
            <a:r>
              <a:rPr lang="es-CO" sz="1900" noProof="0" dirty="0" smtClean="0"/>
              <a:t>Usted (el otorgante de consentimiento médico) tiene que dar su consentimiento informado para cada nuevo medicamento y para cambios en la dosis. Se necesita la Forma 4526s del DFPS, Consentimiento para el tratamiento con medicamentos psicotrópicos, firmada (</a:t>
            </a:r>
            <a:r>
              <a:rPr lang="es-CO" sz="1900" i="1" noProof="0" dirty="0" smtClean="0">
                <a:hlinkClick r:id="rId3" action="ppaction://hlinkfile"/>
              </a:rPr>
              <a:t>documento en Word</a:t>
            </a:r>
            <a:r>
              <a:rPr lang="es-CO" sz="1900" noProof="0" dirty="0" smtClean="0"/>
              <a:t>) para cada medicamento psicotrópico nuevo. </a:t>
            </a:r>
          </a:p>
          <a:p>
            <a:pPr lvl="1"/>
            <a:r>
              <a:rPr lang="es-CO" sz="1900" noProof="0" dirty="0" smtClean="0"/>
              <a:t>Tiene que dar al trabajador de casos del CPS la Forma 4526s, </a:t>
            </a:r>
            <a:r>
              <a:rPr lang="es-CO" sz="1900" i="1" noProof="0" dirty="0" smtClean="0"/>
              <a:t>Consentimiento para el tratamiento con medicamentos psicotrópicos</a:t>
            </a:r>
            <a:r>
              <a:rPr lang="es-CO" sz="1900" noProof="0" dirty="0" smtClean="0"/>
              <a:t>, completada tan pronto como sea posible o dentro de 5 días laborales.</a:t>
            </a:r>
          </a:p>
          <a:p>
            <a:r>
              <a:rPr lang="es-CO" sz="1900" noProof="0" dirty="0" smtClean="0"/>
              <a:t>Si usted no es un empleado de CPS, también tiene que avisar, por correo electrónico u otra comunicación escrita, al trabajador de casos o supervisor de CPS sobre la decisión de dar su consentimiento a los medicamentos o al cambio de dosis, o la decisión de no dar su consentimiento, antes del siguiente día laboral.</a:t>
            </a:r>
          </a:p>
          <a:p>
            <a:r>
              <a:rPr lang="es-CO" sz="1900" noProof="0" dirty="0" smtClean="0"/>
              <a:t>Si el otorgante de consentimiento médico no está seguro si debe o no autorizar los medicamentos, primero debe hablar sobre sus inquietudes con el proveedor médico que los recetó y también con las otras personas involucradas en el caso, como el trabajador de casos de CPS, el personal de la agencia de colocación de niños o el equipo de tratamiento de la entidad residencial. </a:t>
            </a:r>
            <a:endParaRPr lang="es-CO" sz="19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74</a:t>
            </a:fld>
            <a:endParaRPr lang="en-US" dirty="0"/>
          </a:p>
        </p:txBody>
      </p:sp>
    </p:spTree>
    <p:extLst>
      <p:ext uri="{BB962C8B-B14F-4D97-AF65-F5344CB8AC3E}">
        <p14:creationId xmlns:p14="http://schemas.microsoft.com/office/powerpoint/2010/main" val="26757489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808038"/>
          </a:xfrm>
        </p:spPr>
        <p:txBody>
          <a:bodyPr>
            <a:normAutofit fontScale="90000"/>
          </a:bodyPr>
          <a:lstStyle/>
          <a:p>
            <a:r>
              <a:rPr lang="es-CO" sz="3600" b="1" noProof="0" dirty="0" smtClean="0"/>
              <a:t>¿Cómo comunico mi decisión sobre los medicamentos psicotrópicos?</a:t>
            </a:r>
            <a:endParaRPr lang="es-CO" sz="3600" b="1" noProof="0" dirty="0"/>
          </a:p>
        </p:txBody>
      </p:sp>
      <p:sp>
        <p:nvSpPr>
          <p:cNvPr id="3" name="Content Placeholder 2"/>
          <p:cNvSpPr>
            <a:spLocks noGrp="1"/>
          </p:cNvSpPr>
          <p:nvPr>
            <p:ph idx="1"/>
          </p:nvPr>
        </p:nvSpPr>
        <p:spPr>
          <a:xfrm>
            <a:off x="1435608" y="1371600"/>
            <a:ext cx="7498080" cy="5410200"/>
          </a:xfrm>
        </p:spPr>
        <p:txBody>
          <a:bodyPr>
            <a:normAutofit fontScale="92500" lnSpcReduction="20000"/>
          </a:bodyPr>
          <a:lstStyle/>
          <a:p>
            <a:r>
              <a:rPr lang="es-CO" noProof="0" dirty="0" smtClean="0"/>
              <a:t>Una vez que usted haya decidido (ya sea dar o no dar su consentimiento al medicamento psicotrópico o cambios en la dosis), debe avisar al trabajador de casos o al supervisor del DFPS,  por correo electrónico u otra comunicación escrita, para el siguiente día laboral. </a:t>
            </a:r>
          </a:p>
          <a:p>
            <a:r>
              <a:rPr lang="es-CO" noProof="0" dirty="0" smtClean="0"/>
              <a:t>Incluya en el correo electrónico cualquier pregunta o preocupación que tenga sobre los medicamentos después de platicar sobre las preguntas o preocupaciones con el doctor que recetó el medicamento, así como la opinión del niño o joven acerca de los medicamentos.</a:t>
            </a:r>
            <a:endParaRPr lang="es-CO"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75</a:t>
            </a:fld>
            <a:endParaRPr lang="en-US" dirty="0"/>
          </a:p>
        </p:txBody>
      </p:sp>
    </p:spTree>
    <p:extLst>
      <p:ext uri="{BB962C8B-B14F-4D97-AF65-F5344CB8AC3E}">
        <p14:creationId xmlns:p14="http://schemas.microsoft.com/office/powerpoint/2010/main" val="2567950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498080" cy="1143000"/>
          </a:xfrm>
        </p:spPr>
        <p:txBody>
          <a:bodyPr/>
          <a:lstStyle/>
          <a:p>
            <a:r>
              <a:rPr lang="es-CO" noProof="0" dirty="0" smtClean="0"/>
              <a:t>Preguntas para el doctor</a:t>
            </a:r>
            <a:endParaRPr lang="es-CO" noProof="0" dirty="0"/>
          </a:p>
        </p:txBody>
      </p:sp>
      <p:sp>
        <p:nvSpPr>
          <p:cNvPr id="3" name="Content Placeholder 2"/>
          <p:cNvSpPr>
            <a:spLocks noGrp="1"/>
          </p:cNvSpPr>
          <p:nvPr>
            <p:ph idx="1"/>
          </p:nvPr>
        </p:nvSpPr>
        <p:spPr>
          <a:xfrm>
            <a:off x="1435608" y="1219200"/>
            <a:ext cx="7498080" cy="5638800"/>
          </a:xfrm>
        </p:spPr>
        <p:txBody>
          <a:bodyPr>
            <a:normAutofit fontScale="77500" lnSpcReduction="20000"/>
          </a:bodyPr>
          <a:lstStyle/>
          <a:p>
            <a:pPr lvl="0"/>
            <a:r>
              <a:rPr lang="es-CO" noProof="0" dirty="0" smtClean="0"/>
              <a:t>¿Cómo se llama el medicamento? ¿Se le conoce con otros nombres?</a:t>
            </a:r>
          </a:p>
          <a:p>
            <a:pPr lvl="0"/>
            <a:r>
              <a:rPr lang="es-CO" noProof="0" dirty="0" smtClean="0"/>
              <a:t>¿Qué tan efectivo ha sido en otros niños que padecen un trastorno similar al del niño?</a:t>
            </a:r>
          </a:p>
          <a:p>
            <a:pPr lvl="0"/>
            <a:r>
              <a:rPr lang="es-CO" noProof="0" dirty="0" smtClean="0"/>
              <a:t>¿Cómo ayudará el medicamento psicotrópico al niño? ¿Cuánto tardaré en ver una mejoría?</a:t>
            </a:r>
          </a:p>
          <a:p>
            <a:pPr lvl="0"/>
            <a:r>
              <a:rPr lang="es-CO" noProof="0" dirty="0" smtClean="0"/>
              <a:t>¿Está este medicamento aprobado por la Administración de Alimentos y Drogas (FDA) para el padecimiento del niño?  Si no, (es decir, se está recetando para un uso no indicado en la etiqueta), ¿por qué se recomienda este medicamento? </a:t>
            </a:r>
          </a:p>
          <a:p>
            <a:pPr lvl="0"/>
            <a:r>
              <a:rPr lang="es-CO" noProof="0" dirty="0" smtClean="0"/>
              <a:t>¿Cuáles son los efectos secundarios que ocurren con este medicamento y cómo sabré si el niño está experimentando cualquiera de estos efectos? </a:t>
            </a:r>
          </a:p>
          <a:p>
            <a:pPr lvl="0"/>
            <a:r>
              <a:rPr lang="es-CO" noProof="0" dirty="0" smtClean="0"/>
              <a:t>¿Es adictivo este medicamento?  ¿Se puede abusar de él?</a:t>
            </a:r>
          </a:p>
          <a:p>
            <a:pPr lvl="0"/>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76</a:t>
            </a:fld>
            <a:endParaRPr lang="en-US" dirty="0"/>
          </a:p>
        </p:txBody>
      </p:sp>
    </p:spTree>
    <p:extLst>
      <p:ext uri="{BB962C8B-B14F-4D97-AF65-F5344CB8AC3E}">
        <p14:creationId xmlns:p14="http://schemas.microsoft.com/office/powerpoint/2010/main" val="4696915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90688" cy="1143000"/>
          </a:xfrm>
        </p:spPr>
        <p:txBody>
          <a:bodyPr>
            <a:normAutofit fontScale="90000"/>
          </a:bodyPr>
          <a:lstStyle/>
          <a:p>
            <a:r>
              <a:rPr lang="es-CO" noProof="0" dirty="0" smtClean="0"/>
              <a:t>Preguntas para el doctor </a:t>
            </a:r>
            <a:r>
              <a:rPr lang="es-CO" sz="3600" noProof="0" dirty="0" smtClean="0">
                <a:effectLst/>
              </a:rPr>
              <a:t>(continuación)</a:t>
            </a:r>
            <a:endParaRPr lang="es-CO" sz="3600" noProof="0" dirty="0"/>
          </a:p>
        </p:txBody>
      </p:sp>
      <p:sp>
        <p:nvSpPr>
          <p:cNvPr id="3" name="Content Placeholder 2"/>
          <p:cNvSpPr>
            <a:spLocks noGrp="1"/>
          </p:cNvSpPr>
          <p:nvPr>
            <p:ph idx="1"/>
          </p:nvPr>
        </p:nvSpPr>
        <p:spPr>
          <a:xfrm>
            <a:off x="1435608" y="1219200"/>
            <a:ext cx="7498080" cy="5638800"/>
          </a:xfrm>
        </p:spPr>
        <p:txBody>
          <a:bodyPr>
            <a:normAutofit fontScale="77500" lnSpcReduction="20000"/>
          </a:bodyPr>
          <a:lstStyle/>
          <a:p>
            <a:r>
              <a:rPr lang="es-CO" noProof="0" dirty="0" smtClean="0"/>
              <a:t>¿Cuál es la dosis recomendada? ¿Con qué frecuencia se debe tomar el medicamento?</a:t>
            </a:r>
          </a:p>
          <a:p>
            <a:pPr lvl="0"/>
            <a:r>
              <a:rPr lang="es-CO" noProof="0" dirty="0" smtClean="0"/>
              <a:t>¿Necesita el niño alguna prueba de laboratorio (exámenes del corazón, análisis de sangre, etc.) antes de empezar a tomar el medicamento? ¿Necesita el niño pruebas de laboratorio mientras toma el medicamento?</a:t>
            </a:r>
          </a:p>
          <a:p>
            <a:pPr lvl="0"/>
            <a:r>
              <a:rPr lang="es-CO" noProof="0" dirty="0" smtClean="0"/>
              <a:t>¿Monitoreará un psiquiatra de niños y adolescentes la reacción del niño a los medicamentos y cambiará la dosis si es necesario?  ¿Quién revisará el progreso del niño y con qué frecuencia?</a:t>
            </a:r>
          </a:p>
          <a:p>
            <a:pPr lvl="0"/>
            <a:r>
              <a:rPr lang="es-CO" noProof="0" dirty="0" smtClean="0"/>
              <a:t>¿Debe evitar el niño otros medicamentos o alimentos mientras toma este medicamento?</a:t>
            </a:r>
          </a:p>
          <a:p>
            <a:pPr lvl="0"/>
            <a:r>
              <a:rPr lang="es-CO" noProof="0" dirty="0" smtClean="0"/>
              <a:t>¿Hay alguna interacción entre este y otros medicamentos (con o sin receta) que el niño está tomando?</a:t>
            </a:r>
          </a:p>
          <a:p>
            <a:endParaRPr lang="es-CO" noProof="0" dirty="0" smtClean="0"/>
          </a:p>
          <a:p>
            <a:endParaRPr lang="es-CO" noProof="0" dirty="0" smtClean="0"/>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77</a:t>
            </a:fld>
            <a:endParaRPr lang="en-US" dirty="0"/>
          </a:p>
        </p:txBody>
      </p:sp>
    </p:spTree>
    <p:extLst>
      <p:ext uri="{BB962C8B-B14F-4D97-AF65-F5344CB8AC3E}">
        <p14:creationId xmlns:p14="http://schemas.microsoft.com/office/powerpoint/2010/main" val="2225989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Hable con el niño o joven sobre </a:t>
            </a:r>
            <a:br>
              <a:rPr lang="es-CO" noProof="0" dirty="0" smtClean="0"/>
            </a:br>
            <a:r>
              <a:rPr lang="es-CO" noProof="0" dirty="0" smtClean="0"/>
              <a:t>los medicamentos psicotrópicos  </a:t>
            </a:r>
            <a:endParaRPr lang="es-CO" noProof="0" dirty="0"/>
          </a:p>
        </p:txBody>
      </p:sp>
      <p:sp>
        <p:nvSpPr>
          <p:cNvPr id="3" name="Content Placeholder 2"/>
          <p:cNvSpPr>
            <a:spLocks noGrp="1"/>
          </p:cNvSpPr>
          <p:nvPr>
            <p:ph idx="1"/>
          </p:nvPr>
        </p:nvSpPr>
        <p:spPr>
          <a:xfrm>
            <a:off x="1371600" y="1600200"/>
            <a:ext cx="7239000" cy="4953000"/>
          </a:xfrm>
        </p:spPr>
        <p:txBody>
          <a:bodyPr>
            <a:normAutofit/>
          </a:bodyPr>
          <a:lstStyle/>
          <a:p>
            <a:pPr marL="82296" indent="0">
              <a:buNone/>
            </a:pPr>
            <a:r>
              <a:rPr lang="es-CO" noProof="0" dirty="0" smtClean="0"/>
              <a:t>Es importante platicar con el niño sobre los medicamentos psicotrópicos. Usted debe:</a:t>
            </a:r>
          </a:p>
          <a:p>
            <a:r>
              <a:rPr lang="es-CO" noProof="0" dirty="0" smtClean="0"/>
              <a:t>Platicar con el niño de manera que él pueda entender.</a:t>
            </a:r>
          </a:p>
          <a:p>
            <a:r>
              <a:rPr lang="es-CO" noProof="0" dirty="0" smtClean="0"/>
              <a:t>Asegurarse de que el niño entienda por qué está tomando estos medicamentos.</a:t>
            </a:r>
          </a:p>
          <a:p>
            <a:r>
              <a:rPr lang="es-CO" noProof="0" dirty="0" smtClean="0"/>
              <a:t>Decirle al niño qué puede esperar de las pruebas o el tratamiento.</a:t>
            </a:r>
            <a:endParaRPr lang="es-CO"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78</a:t>
            </a:fld>
            <a:endParaRPr lang="en-US" dirty="0"/>
          </a:p>
        </p:txBody>
      </p:sp>
    </p:spTree>
    <p:extLst>
      <p:ext uri="{BB962C8B-B14F-4D97-AF65-F5344CB8AC3E}">
        <p14:creationId xmlns:p14="http://schemas.microsoft.com/office/powerpoint/2010/main" val="4052793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702" y="3287978"/>
            <a:ext cx="1676098" cy="265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274638"/>
            <a:ext cx="8153400" cy="1143000"/>
          </a:xfrm>
        </p:spPr>
        <p:txBody>
          <a:bodyPr>
            <a:normAutofit fontScale="90000"/>
          </a:bodyPr>
          <a:lstStyle/>
          <a:p>
            <a:r>
              <a:rPr lang="es-CO" noProof="0" dirty="0" smtClean="0"/>
              <a:t>¿Por qué hay que hablar con el niño sobre los medicamentos psicotrópicos?</a:t>
            </a:r>
            <a:endParaRPr lang="es-CO" noProof="0" dirty="0"/>
          </a:p>
        </p:txBody>
      </p:sp>
      <p:sp>
        <p:nvSpPr>
          <p:cNvPr id="3" name="Content Placeholder 2"/>
          <p:cNvSpPr>
            <a:spLocks noGrp="1"/>
          </p:cNvSpPr>
          <p:nvPr>
            <p:ph idx="1"/>
          </p:nvPr>
        </p:nvSpPr>
        <p:spPr>
          <a:xfrm>
            <a:off x="1435608" y="1600200"/>
            <a:ext cx="6260592" cy="4495800"/>
          </a:xfrm>
        </p:spPr>
        <p:txBody>
          <a:bodyPr>
            <a:normAutofit fontScale="77500" lnSpcReduction="20000"/>
          </a:bodyPr>
          <a:lstStyle/>
          <a:p>
            <a:r>
              <a:rPr lang="es-CO" noProof="0" dirty="0" smtClean="0"/>
              <a:t>El niño debe tener algo que decir en la decisión de tomar medicamentos psicotrópicos a medida que crece y es útil que participe en estas conversaciones desde temprano.  Sin embargo, usted siempre debe tomar la decisión final basándose en lo que es mejor para el niño. Aquí tiene algunas razones más para involucrar al niño en todas las pláticas:</a:t>
            </a:r>
          </a:p>
          <a:p>
            <a:pPr lvl="1"/>
            <a:r>
              <a:rPr lang="es-CO" noProof="0" dirty="0" smtClean="0"/>
              <a:t>Le ayuda a sentirse más en control y fomenta</a:t>
            </a:r>
            <a:br>
              <a:rPr lang="es-CO" noProof="0" dirty="0" smtClean="0"/>
            </a:br>
            <a:r>
              <a:rPr lang="es-CO" noProof="0" dirty="0" smtClean="0"/>
              <a:t>la confianza en la relación.</a:t>
            </a:r>
          </a:p>
          <a:p>
            <a:pPr lvl="1"/>
            <a:r>
              <a:rPr lang="es-CO" noProof="0" dirty="0" smtClean="0"/>
              <a:t>Le ayuda a que el tratamiento sea más exitoso.</a:t>
            </a:r>
          </a:p>
          <a:p>
            <a:pPr lvl="1"/>
            <a:r>
              <a:rPr lang="es-CO" noProof="0" dirty="0" smtClean="0"/>
              <a:t>También ayuda a que el niño aprenda a tomar decisiones médicas cuando sea adulto.</a:t>
            </a:r>
          </a:p>
          <a:p>
            <a:endParaRPr lang="es-CO" noProof="0" dirty="0" smtClean="0"/>
          </a:p>
        </p:txBody>
      </p:sp>
      <p:sp>
        <p:nvSpPr>
          <p:cNvPr id="4" name="Flowchart: Alternate Process 3"/>
          <p:cNvSpPr/>
          <p:nvPr/>
        </p:nvSpPr>
        <p:spPr>
          <a:xfrm>
            <a:off x="1600200" y="6019800"/>
            <a:ext cx="6781800" cy="6858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Recuerde</a:t>
            </a:r>
            <a:r>
              <a:rPr lang="en-US" sz="2000" dirty="0"/>
              <a:t>: </a:t>
            </a:r>
            <a:r>
              <a:rPr lang="en-US" sz="2000" dirty="0" smtClean="0"/>
              <a:t> La </a:t>
            </a:r>
            <a:r>
              <a:rPr lang="en-US" sz="2000" dirty="0"/>
              <a:t>corte quizás autorice a un joven de 16 o 17 años a dar </a:t>
            </a:r>
            <a:r>
              <a:rPr lang="en-US" sz="2000" dirty="0" smtClean="0"/>
              <a:t>su consentimiento a toda o parte de su </a:t>
            </a:r>
            <a:r>
              <a:rPr lang="en-US" sz="2000" dirty="0"/>
              <a:t>atención médica.</a:t>
            </a:r>
          </a:p>
        </p:txBody>
      </p:sp>
      <p:sp>
        <p:nvSpPr>
          <p:cNvPr id="5" name="Slide Number Placeholder 4"/>
          <p:cNvSpPr>
            <a:spLocks noGrp="1"/>
          </p:cNvSpPr>
          <p:nvPr>
            <p:ph type="sldNum" sz="quarter" idx="12"/>
          </p:nvPr>
        </p:nvSpPr>
        <p:spPr/>
        <p:txBody>
          <a:bodyPr/>
          <a:lstStyle/>
          <a:p>
            <a:fld id="{E52EA701-A906-4536-802C-7FE25060F8AC}" type="slidenum">
              <a:rPr lang="en-US" smtClean="0"/>
              <a:t>79</a:t>
            </a:fld>
            <a:endParaRPr lang="en-US" dirty="0"/>
          </a:p>
        </p:txBody>
      </p:sp>
    </p:spTree>
    <p:extLst>
      <p:ext uri="{BB962C8B-B14F-4D97-AF65-F5344CB8AC3E}">
        <p14:creationId xmlns:p14="http://schemas.microsoft.com/office/powerpoint/2010/main" val="281154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3600" noProof="0" dirty="0" smtClean="0"/>
              <a:t>requisitos legales</a:t>
            </a:r>
            <a:endParaRPr lang="es-CO" sz="3600" noProof="0" dirty="0"/>
          </a:p>
        </p:txBody>
      </p:sp>
      <p:sp>
        <p:nvSpPr>
          <p:cNvPr id="3" name="Text Placeholder 2"/>
          <p:cNvSpPr>
            <a:spLocks noGrp="1"/>
          </p:cNvSpPr>
          <p:nvPr>
            <p:ph type="body" idx="1"/>
          </p:nvPr>
        </p:nvSpPr>
        <p:spPr/>
        <p:txBody>
          <a:bodyPr/>
          <a:lstStyle/>
          <a:p>
            <a:r>
              <a:rPr lang="es-CO" noProof="0" dirty="0" smtClean="0"/>
              <a:t>Sección 1</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8</a:t>
            </a:fld>
            <a:endParaRPr lang="en-US" dirty="0"/>
          </a:p>
        </p:txBody>
      </p:sp>
    </p:spTree>
    <p:extLst>
      <p:ext uri="{BB962C8B-B14F-4D97-AF65-F5344CB8AC3E}">
        <p14:creationId xmlns:p14="http://schemas.microsoft.com/office/powerpoint/2010/main" val="17754433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
            <a:ext cx="7866888" cy="1143000"/>
          </a:xfrm>
        </p:spPr>
        <p:txBody>
          <a:bodyPr>
            <a:normAutofit fontScale="90000"/>
          </a:bodyPr>
          <a:lstStyle/>
          <a:p>
            <a:r>
              <a:rPr lang="es-CO" noProof="0" dirty="0" smtClean="0"/>
              <a:t>Monitoreo del uso de medicamentos psicotrópicos cada 90 días </a:t>
            </a:r>
            <a:endParaRPr lang="es-CO" noProof="0" dirty="0"/>
          </a:p>
        </p:txBody>
      </p:sp>
      <p:sp>
        <p:nvSpPr>
          <p:cNvPr id="7" name="Content Placeholder 5"/>
          <p:cNvSpPr txBox="1">
            <a:spLocks/>
          </p:cNvSpPr>
          <p:nvPr/>
        </p:nvSpPr>
        <p:spPr>
          <a:xfrm>
            <a:off x="1447904" y="1638300"/>
            <a:ext cx="7162696" cy="50673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dirty="0" smtClean="0"/>
              <a:t>Las leyes de Texas </a:t>
            </a:r>
            <a:r>
              <a:rPr lang="en-US" sz="2400" dirty="0"/>
              <a:t>exigen que usted se asegure de que el niño tenga una cita con el doctor que le recetó los medicamentos psicotrópicos, o la enfermera de práctica avanzada o el asistente médico, al menos una vez cada 90 días para que el proveedor de atención médica pueda:</a:t>
            </a:r>
          </a:p>
          <a:p>
            <a:r>
              <a:rPr lang="en-US" sz="2400" dirty="0"/>
              <a:t>Monitorear debidamente los efectos secundarios del medicamento.</a:t>
            </a:r>
          </a:p>
          <a:p>
            <a:r>
              <a:rPr lang="en-US" sz="2400" dirty="0"/>
              <a:t>Decidir si el medicamento está ayudando al niño.</a:t>
            </a:r>
          </a:p>
          <a:p>
            <a:r>
              <a:rPr lang="en-US" sz="2400" dirty="0"/>
              <a:t>Decidir si es recomendable que el niño continúe tomando el medicamento.</a:t>
            </a:r>
          </a:p>
          <a:p>
            <a:pPr lvl="1"/>
            <a:endParaRPr lang="en-US" dirty="0"/>
          </a:p>
        </p:txBody>
      </p:sp>
      <p:sp>
        <p:nvSpPr>
          <p:cNvPr id="3" name="Slide Number Placeholder 2"/>
          <p:cNvSpPr>
            <a:spLocks noGrp="1"/>
          </p:cNvSpPr>
          <p:nvPr>
            <p:ph type="sldNum" sz="quarter" idx="12"/>
          </p:nvPr>
        </p:nvSpPr>
        <p:spPr/>
        <p:txBody>
          <a:bodyPr/>
          <a:lstStyle/>
          <a:p>
            <a:fld id="{E52EA701-A906-4536-802C-7FE25060F8AC}" type="slidenum">
              <a:rPr lang="en-US" smtClean="0"/>
              <a:t>80</a:t>
            </a:fld>
            <a:endParaRPr lang="en-US" dirty="0"/>
          </a:p>
        </p:txBody>
      </p:sp>
    </p:spTree>
    <p:extLst>
      <p:ext uri="{BB962C8B-B14F-4D97-AF65-F5344CB8AC3E}">
        <p14:creationId xmlns:p14="http://schemas.microsoft.com/office/powerpoint/2010/main" val="21330082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Revisión judicial: Atención médica </a:t>
            </a:r>
            <a:endParaRPr lang="es-CO" noProof="0" dirty="0"/>
          </a:p>
        </p:txBody>
      </p:sp>
      <p:sp>
        <p:nvSpPr>
          <p:cNvPr id="7" name="Content Placeholder 5"/>
          <p:cNvSpPr txBox="1">
            <a:spLocks/>
          </p:cNvSpPr>
          <p:nvPr/>
        </p:nvSpPr>
        <p:spPr>
          <a:xfrm>
            <a:off x="1447904" y="1524000"/>
            <a:ext cx="6934096" cy="5334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dirty="0"/>
              <a:t>En las audiencias de revisión de la colocación y de permanencia, la corte revisa la atención médica del niño, incluso:</a:t>
            </a:r>
          </a:p>
          <a:p>
            <a:r>
              <a:rPr lang="en-US" sz="2400" dirty="0"/>
              <a:t>su estado médico y cualquier prueba de diagnóstico</a:t>
            </a:r>
          </a:p>
          <a:p>
            <a:r>
              <a:rPr lang="en-US" sz="2400" dirty="0"/>
              <a:t>el tratamiento médico y el progreso del niño</a:t>
            </a:r>
          </a:p>
          <a:p>
            <a:r>
              <a:rPr lang="en-US" sz="2400" dirty="0"/>
              <a:t>la atención médica de emergencia, lesión o enfermedad aguda</a:t>
            </a:r>
          </a:p>
          <a:p>
            <a:r>
              <a:rPr lang="en-US" sz="2400" dirty="0"/>
              <a:t>si el niño está recibiendo la atención médica apropiada</a:t>
            </a:r>
          </a:p>
          <a:p>
            <a:r>
              <a:rPr lang="en-US" sz="2400" dirty="0"/>
              <a:t>las actividades que el niño debe evitar (por su propia seguridad) o actividades que debe llevar a cabo (como tener una vida saludable, lo cual puede incluir 30 minutos de actividad al aire libre).</a:t>
            </a:r>
            <a:endParaRPr lang="en-US" sz="2400" dirty="0">
              <a:effectLst/>
            </a:endParaRPr>
          </a:p>
        </p:txBody>
      </p:sp>
      <p:sp>
        <p:nvSpPr>
          <p:cNvPr id="3" name="Slide Number Placeholder 2"/>
          <p:cNvSpPr>
            <a:spLocks noGrp="1"/>
          </p:cNvSpPr>
          <p:nvPr>
            <p:ph type="sldNum" sz="quarter" idx="12"/>
          </p:nvPr>
        </p:nvSpPr>
        <p:spPr/>
        <p:txBody>
          <a:bodyPr/>
          <a:lstStyle/>
          <a:p>
            <a:fld id="{E52EA701-A906-4536-802C-7FE25060F8AC}" type="slidenum">
              <a:rPr lang="en-US" smtClean="0"/>
              <a:t>81</a:t>
            </a:fld>
            <a:endParaRPr lang="en-US" dirty="0"/>
          </a:p>
        </p:txBody>
      </p:sp>
    </p:spTree>
    <p:extLst>
      <p:ext uri="{BB962C8B-B14F-4D97-AF65-F5344CB8AC3E}">
        <p14:creationId xmlns:p14="http://schemas.microsoft.com/office/powerpoint/2010/main" val="25662758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Revisión judicial: Atención médica</a:t>
            </a:r>
            <a:r>
              <a:rPr lang="es-CO" noProof="0" dirty="0" smtClean="0">
                <a:effectLst/>
              </a:rPr>
              <a:t> </a:t>
            </a:r>
            <a:r>
              <a:rPr lang="es-CO" sz="3600" noProof="0" dirty="0" smtClean="0">
                <a:effectLst/>
              </a:rPr>
              <a:t>(continuación)</a:t>
            </a:r>
            <a:endParaRPr lang="es-CO" sz="3600" noProof="0" dirty="0"/>
          </a:p>
        </p:txBody>
      </p:sp>
      <p:sp>
        <p:nvSpPr>
          <p:cNvPr id="7" name="Content Placeholder 5"/>
          <p:cNvSpPr txBox="1">
            <a:spLocks/>
          </p:cNvSpPr>
          <p:nvPr/>
        </p:nvSpPr>
        <p:spPr>
          <a:xfrm>
            <a:off x="1447904" y="1524000"/>
            <a:ext cx="6934096" cy="5334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dirty="0"/>
              <a:t>En las audiencias de revisión de la colocación y de permanencia, la corte revisa (continuación):</a:t>
            </a:r>
          </a:p>
          <a:p>
            <a:r>
              <a:rPr lang="en-US" sz="2400" dirty="0"/>
              <a:t> medicamentos, dosis, reacciones adversas o efectos secundarios y cómo está cooperando el niño para tomar los medicamentos</a:t>
            </a:r>
          </a:p>
          <a:p>
            <a:r>
              <a:rPr lang="en-US" sz="2400" dirty="0"/>
              <a:t>terapias psicosociales, estrategias conductuales y otras intervenciones no farmacológicas (otras opciones que no incluyan medicamentos)</a:t>
            </a:r>
          </a:p>
          <a:p>
            <a:r>
              <a:rPr lang="en-US" sz="2400" dirty="0"/>
              <a:t>si el niño ha tenido la oportunidad de expresar su opinión sobre la atención médica </a:t>
            </a:r>
            <a:r>
              <a:rPr lang="en-US" sz="2400" dirty="0" smtClean="0"/>
              <a:t>brindada</a:t>
            </a:r>
            <a:endParaRPr lang="en-US" sz="2400" dirty="0"/>
          </a:p>
        </p:txBody>
      </p:sp>
      <p:sp>
        <p:nvSpPr>
          <p:cNvPr id="3" name="Slide Number Placeholder 2"/>
          <p:cNvSpPr>
            <a:spLocks noGrp="1"/>
          </p:cNvSpPr>
          <p:nvPr>
            <p:ph type="sldNum" sz="quarter" idx="12"/>
          </p:nvPr>
        </p:nvSpPr>
        <p:spPr/>
        <p:txBody>
          <a:bodyPr/>
          <a:lstStyle/>
          <a:p>
            <a:fld id="{E52EA701-A906-4536-802C-7FE25060F8AC}" type="slidenum">
              <a:rPr lang="en-US" smtClean="0"/>
              <a:t>82</a:t>
            </a:fld>
            <a:endParaRPr lang="en-US" dirty="0"/>
          </a:p>
        </p:txBody>
      </p:sp>
    </p:spTree>
    <p:extLst>
      <p:ext uri="{BB962C8B-B14F-4D97-AF65-F5344CB8AC3E}">
        <p14:creationId xmlns:p14="http://schemas.microsoft.com/office/powerpoint/2010/main" val="2336664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Revisión judicial: Atención médica </a:t>
            </a:r>
            <a:r>
              <a:rPr lang="es-CO" sz="3600" noProof="0" dirty="0" smtClean="0">
                <a:effectLst/>
              </a:rPr>
              <a:t>(continuación)</a:t>
            </a:r>
            <a:endParaRPr lang="es-CO" sz="3600" noProof="0" dirty="0"/>
          </a:p>
        </p:txBody>
      </p:sp>
      <p:sp>
        <p:nvSpPr>
          <p:cNvPr id="7" name="Content Placeholder 5"/>
          <p:cNvSpPr txBox="1">
            <a:spLocks/>
          </p:cNvSpPr>
          <p:nvPr/>
        </p:nvSpPr>
        <p:spPr>
          <a:xfrm>
            <a:off x="1447904" y="1524000"/>
            <a:ext cx="6934096" cy="5334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400" dirty="0" smtClean="0"/>
              <a:t>Los tutores </a:t>
            </a:r>
            <a:r>
              <a:rPr lang="en-US" sz="2400" dirty="0"/>
              <a:t>ad litem y abogados ad litem (son personas nombradas por la corte para representar al niño), tienen que revisar la atención médica del niño y explicarle al niño de manera que pueda comprender los beneficios y riesgos.</a:t>
            </a:r>
            <a:r>
              <a:rPr lang="en-US" sz="2400" dirty="0" smtClean="0"/>
              <a:t>También </a:t>
            </a:r>
            <a:r>
              <a:rPr lang="en-US" sz="2400" dirty="0"/>
              <a:t>tienen que obtener la opinión del niño sobre la atención médica.</a:t>
            </a:r>
            <a:endParaRPr lang="en-US" sz="2400" dirty="0">
              <a:effectLst/>
            </a:endParaRPr>
          </a:p>
        </p:txBody>
      </p:sp>
      <p:sp>
        <p:nvSpPr>
          <p:cNvPr id="3" name="Slide Number Placeholder 2"/>
          <p:cNvSpPr>
            <a:spLocks noGrp="1"/>
          </p:cNvSpPr>
          <p:nvPr>
            <p:ph type="sldNum" sz="quarter" idx="12"/>
          </p:nvPr>
        </p:nvSpPr>
        <p:spPr/>
        <p:txBody>
          <a:bodyPr/>
          <a:lstStyle/>
          <a:p>
            <a:fld id="{E52EA701-A906-4536-802C-7FE25060F8AC}" type="slidenum">
              <a:rPr lang="en-US" smtClean="0"/>
              <a:t>83</a:t>
            </a:fld>
            <a:endParaRPr lang="en-US" dirty="0"/>
          </a:p>
        </p:txBody>
      </p:sp>
    </p:spTree>
    <p:extLst>
      <p:ext uri="{BB962C8B-B14F-4D97-AF65-F5344CB8AC3E}">
        <p14:creationId xmlns:p14="http://schemas.microsoft.com/office/powerpoint/2010/main" val="33794990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t>Revisión judicial: </a:t>
            </a:r>
            <a:br>
              <a:rPr lang="es-CO" noProof="0" dirty="0" smtClean="0"/>
            </a:br>
            <a:r>
              <a:rPr lang="es-CO" noProof="0" dirty="0" smtClean="0"/>
              <a:t>Resumen de la atención</a:t>
            </a:r>
            <a:endParaRPr lang="es-CO" noProof="0" dirty="0"/>
          </a:p>
        </p:txBody>
      </p:sp>
      <p:sp>
        <p:nvSpPr>
          <p:cNvPr id="3" name="Content Placeholder 2"/>
          <p:cNvSpPr>
            <a:spLocks noGrp="1"/>
          </p:cNvSpPr>
          <p:nvPr>
            <p:ph sz="half" idx="1"/>
          </p:nvPr>
        </p:nvSpPr>
        <p:spPr>
          <a:xfrm>
            <a:off x="1676400" y="3429000"/>
            <a:ext cx="3505200" cy="3276600"/>
          </a:xfrm>
        </p:spPr>
        <p:txBody>
          <a:bodyPr>
            <a:normAutofit fontScale="85000" lnSpcReduction="20000"/>
          </a:bodyPr>
          <a:lstStyle/>
          <a:p>
            <a:r>
              <a:rPr lang="es-CO" noProof="0" dirty="0" smtClean="0"/>
              <a:t>Una descripción de las terapias psicosociales, estrategias conductuales u otras intervenciones no farmacológicas (opciones que no incluyan medicinas) que han sido ofrecidos al niño; y</a:t>
            </a:r>
          </a:p>
          <a:p>
            <a:endParaRPr lang="es-CO" noProof="0" dirty="0"/>
          </a:p>
        </p:txBody>
      </p:sp>
      <p:sp>
        <p:nvSpPr>
          <p:cNvPr id="6" name="Content Placeholder 5"/>
          <p:cNvSpPr>
            <a:spLocks noGrp="1"/>
          </p:cNvSpPr>
          <p:nvPr>
            <p:ph sz="half" idx="2"/>
          </p:nvPr>
        </p:nvSpPr>
        <p:spPr>
          <a:xfrm>
            <a:off x="5334000" y="3429000"/>
            <a:ext cx="3048000" cy="3048000"/>
          </a:xfrm>
        </p:spPr>
        <p:txBody>
          <a:bodyPr>
            <a:normAutofit fontScale="85000" lnSpcReduction="20000"/>
          </a:bodyPr>
          <a:lstStyle/>
          <a:p>
            <a:r>
              <a:rPr lang="es-CO" noProof="0" dirty="0" smtClean="0"/>
              <a:t>Las fechas, desde la audiencia anterior, de cualquier visita con el doctor que le recetó los medicamentos, la enfermera de práctica avanzada o el asistente médico.</a:t>
            </a:r>
            <a:endParaRPr lang="es-CO" noProof="0" dirty="0">
              <a:effectLst/>
            </a:endParaRPr>
          </a:p>
        </p:txBody>
      </p:sp>
      <p:sp>
        <p:nvSpPr>
          <p:cNvPr id="7" name="Content Placeholder 5"/>
          <p:cNvSpPr txBox="1">
            <a:spLocks/>
          </p:cNvSpPr>
          <p:nvPr/>
        </p:nvSpPr>
        <p:spPr>
          <a:xfrm>
            <a:off x="1447904" y="1371600"/>
            <a:ext cx="7162696" cy="1828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a:t>Para un niño que recibe medicamentos psicotrópicos, en cada audiencia donde se revisa la atención médica, la ley exige que también se incluya lo siguiente:</a:t>
            </a:r>
            <a:endParaRPr lang="en-US"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84</a:t>
            </a:fld>
            <a:endParaRPr lang="en-US" dirty="0"/>
          </a:p>
        </p:txBody>
      </p:sp>
    </p:spTree>
    <p:extLst>
      <p:ext uri="{BB962C8B-B14F-4D97-AF65-F5344CB8AC3E}">
        <p14:creationId xmlns:p14="http://schemas.microsoft.com/office/powerpoint/2010/main" val="35337507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Situaciones especiales</a:t>
            </a:r>
            <a:endParaRPr lang="es-CO" noProof="0" dirty="0"/>
          </a:p>
        </p:txBody>
      </p:sp>
      <p:sp>
        <p:nvSpPr>
          <p:cNvPr id="3" name="Text Placeholder 2"/>
          <p:cNvSpPr>
            <a:spLocks noGrp="1"/>
          </p:cNvSpPr>
          <p:nvPr>
            <p:ph type="body" idx="1"/>
          </p:nvPr>
        </p:nvSpPr>
        <p:spPr/>
        <p:txBody>
          <a:bodyPr/>
          <a:lstStyle/>
          <a:p>
            <a:r>
              <a:rPr lang="es-CO" noProof="0" dirty="0" smtClean="0"/>
              <a:t>Sección 7 </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85</a:t>
            </a:fld>
            <a:endParaRPr lang="en-US" dirty="0"/>
          </a:p>
        </p:txBody>
      </p:sp>
    </p:spTree>
    <p:extLst>
      <p:ext uri="{BB962C8B-B14F-4D97-AF65-F5344CB8AC3E}">
        <p14:creationId xmlns:p14="http://schemas.microsoft.com/office/powerpoint/2010/main" val="1930597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371600"/>
          </a:xfrm>
        </p:spPr>
        <p:txBody>
          <a:bodyPr>
            <a:normAutofit fontScale="90000"/>
          </a:bodyPr>
          <a:lstStyle/>
          <a:p>
            <a:r>
              <a:rPr lang="es-CO" sz="3600" b="1" noProof="0" dirty="0" smtClean="0">
                <a:effectLst/>
              </a:rPr>
              <a:t>Tratamiento para pacientes internos de salud mental y abuso de sustancias</a:t>
            </a:r>
            <a:endParaRPr lang="es-CO" sz="3600" noProof="0" dirty="0"/>
          </a:p>
        </p:txBody>
      </p:sp>
      <p:sp>
        <p:nvSpPr>
          <p:cNvPr id="3" name="Content Placeholder 2"/>
          <p:cNvSpPr>
            <a:spLocks noGrp="1"/>
          </p:cNvSpPr>
          <p:nvPr>
            <p:ph idx="1"/>
          </p:nvPr>
        </p:nvSpPr>
        <p:spPr>
          <a:xfrm>
            <a:off x="1295400" y="1524000"/>
            <a:ext cx="7638288" cy="5334000"/>
          </a:xfrm>
        </p:spPr>
        <p:txBody>
          <a:bodyPr>
            <a:normAutofit fontScale="85000" lnSpcReduction="20000"/>
          </a:bodyPr>
          <a:lstStyle/>
          <a:p>
            <a:r>
              <a:rPr lang="es-CO" noProof="0" dirty="0" smtClean="0"/>
              <a:t>Si un niño quiere ingresar voluntariamente en un centro de salud mental para pacientes internos o un programa de tratamiento de abuso de drogas, usted (otorgante de consentimiento médico) no tiene el derecho de dar el consentimiento en este asunto. </a:t>
            </a:r>
          </a:p>
          <a:p>
            <a:r>
              <a:rPr lang="es-CO" noProof="0" dirty="0" smtClean="0"/>
              <a:t>El niño podrá ser ingresado de forma voluntaria con el consentimiento del niño (sin importar la edad) y el consentimiento del representante del DFPS.</a:t>
            </a:r>
          </a:p>
          <a:p>
            <a:r>
              <a:rPr lang="es-CO" noProof="0" dirty="0" smtClean="0"/>
              <a:t>Un niño que tiene por lo menos 16 años puede solicitar el ingreso voluntario en un centro de salud mental para pacientes internos y ser ingresado sin el consentimiento del DFPS.</a:t>
            </a:r>
          </a:p>
          <a:p>
            <a:pPr marL="82296" indent="0">
              <a:buNone/>
            </a:pP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86</a:t>
            </a:fld>
            <a:endParaRPr lang="en-US" dirty="0"/>
          </a:p>
        </p:txBody>
      </p:sp>
    </p:spTree>
    <p:extLst>
      <p:ext uri="{BB962C8B-B14F-4D97-AF65-F5344CB8AC3E}">
        <p14:creationId xmlns:p14="http://schemas.microsoft.com/office/powerpoint/2010/main" val="19808615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371600"/>
          </a:xfrm>
        </p:spPr>
        <p:txBody>
          <a:bodyPr>
            <a:noAutofit/>
          </a:bodyPr>
          <a:lstStyle/>
          <a:p>
            <a:r>
              <a:rPr lang="es-CO" sz="3200" b="1" noProof="0" dirty="0" smtClean="0"/>
              <a:t>¿Cuál es mi papel si un niño está en un centro de tratamiento de salud mental para pacientes internos? </a:t>
            </a:r>
            <a:endParaRPr lang="es-CO" sz="3200" b="1" noProof="0" dirty="0"/>
          </a:p>
        </p:txBody>
      </p:sp>
      <p:sp>
        <p:nvSpPr>
          <p:cNvPr id="3" name="Content Placeholder 2"/>
          <p:cNvSpPr>
            <a:spLocks noGrp="1"/>
          </p:cNvSpPr>
          <p:nvPr>
            <p:ph idx="1"/>
          </p:nvPr>
        </p:nvSpPr>
        <p:spPr>
          <a:xfrm>
            <a:off x="1524000" y="1752600"/>
            <a:ext cx="6858000" cy="4876800"/>
          </a:xfrm>
        </p:spPr>
        <p:txBody>
          <a:bodyPr>
            <a:normAutofit fontScale="92500" lnSpcReduction="10000"/>
          </a:bodyPr>
          <a:lstStyle/>
          <a:p>
            <a:pPr marL="82296" indent="0">
              <a:buNone/>
            </a:pPr>
            <a:r>
              <a:rPr lang="es-CO" noProof="0" dirty="0" smtClean="0"/>
              <a:t>Una vez que el joven ingresa en un centro de tratamiento de salud mental (hospital psiquiátrico) como paciente interno, el papel de usted es el siguiente:</a:t>
            </a:r>
          </a:p>
          <a:p>
            <a:r>
              <a:rPr lang="es-CO" noProof="0" dirty="0" smtClean="0"/>
              <a:t>A menos que el joven haya sido autorizado para consentir a su propia atención médica, usted tiene que decidir si da su consentimiento o no para proporcionar cualquier atención médica o administrar medicamentos psicotrópicos.</a:t>
            </a:r>
          </a:p>
          <a:p>
            <a:pPr marL="82296" indent="0">
              <a:buNone/>
            </a:pP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87</a:t>
            </a:fld>
            <a:endParaRPr lang="en-US" dirty="0"/>
          </a:p>
        </p:txBody>
      </p:sp>
    </p:spTree>
    <p:extLst>
      <p:ext uri="{BB962C8B-B14F-4D97-AF65-F5344CB8AC3E}">
        <p14:creationId xmlns:p14="http://schemas.microsoft.com/office/powerpoint/2010/main" val="35879592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Situaciones de emergencia</a:t>
            </a:r>
            <a:endParaRPr lang="es-CO" noProof="0" dirty="0"/>
          </a:p>
        </p:txBody>
      </p:sp>
      <p:sp>
        <p:nvSpPr>
          <p:cNvPr id="3" name="Content Placeholder 2"/>
          <p:cNvSpPr>
            <a:spLocks noGrp="1"/>
          </p:cNvSpPr>
          <p:nvPr>
            <p:ph idx="1"/>
          </p:nvPr>
        </p:nvSpPr>
        <p:spPr>
          <a:xfrm>
            <a:off x="1447800" y="1752600"/>
            <a:ext cx="4648200" cy="5029200"/>
          </a:xfrm>
        </p:spPr>
        <p:txBody>
          <a:bodyPr>
            <a:normAutofit fontScale="92500"/>
          </a:bodyPr>
          <a:lstStyle/>
          <a:p>
            <a:r>
              <a:rPr lang="es-CO" noProof="0" dirty="0" smtClean="0"/>
              <a:t>Las emergencias suceden, y su consentimiento no siempre ocurre lo suficientemente rápido. </a:t>
            </a:r>
          </a:p>
          <a:p>
            <a:r>
              <a:rPr lang="es-CO" noProof="0" dirty="0" smtClean="0"/>
              <a:t>Un ejemplo de una emergencia de este tipo podría ser si el niño es un riesgo para sí mismo u otras personas y necesita atención médica urgente. </a:t>
            </a:r>
          </a:p>
          <a:p>
            <a:pPr marL="82296" indent="0">
              <a:buNone/>
            </a:pP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88</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2554287" cy="295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8857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Situaciones de emergencia</a:t>
            </a:r>
            <a:endParaRPr lang="es-CO" noProof="0" dirty="0"/>
          </a:p>
        </p:txBody>
      </p:sp>
      <p:sp>
        <p:nvSpPr>
          <p:cNvPr id="3" name="Content Placeholder 2"/>
          <p:cNvSpPr>
            <a:spLocks noGrp="1"/>
          </p:cNvSpPr>
          <p:nvPr>
            <p:ph idx="1"/>
          </p:nvPr>
        </p:nvSpPr>
        <p:spPr>
          <a:xfrm>
            <a:off x="1435608" y="1295400"/>
            <a:ext cx="7098792" cy="2286000"/>
          </a:xfrm>
        </p:spPr>
        <p:txBody>
          <a:bodyPr>
            <a:normAutofit fontScale="77500" lnSpcReduction="20000"/>
          </a:bodyPr>
          <a:lstStyle/>
          <a:p>
            <a:r>
              <a:rPr lang="es-CO" noProof="0" dirty="0" smtClean="0"/>
              <a:t>Las leyes de Texas le permiten a un proveedor de atención médica tratar a un niño bajo la tutela principal del DFPS en una emergencia sin el consentimiento del DFPS o del otorgante de consentimiento médico autorizado. Esta ley se aplica también a un joven. </a:t>
            </a:r>
          </a:p>
          <a:p>
            <a:pPr marL="82296" indent="0">
              <a:buNone/>
            </a:pPr>
            <a:endParaRPr lang="es-CO" noProof="0" dirty="0"/>
          </a:p>
        </p:txBody>
      </p:sp>
      <p:sp>
        <p:nvSpPr>
          <p:cNvPr id="4" name="Oval 3"/>
          <p:cNvSpPr/>
          <p:nvPr/>
        </p:nvSpPr>
        <p:spPr>
          <a:xfrm>
            <a:off x="4876800" y="3200400"/>
            <a:ext cx="41148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En una situación de emergencia, el cuidador del niño o el trabajador de casos del DFPS debe </a:t>
            </a:r>
            <a:br>
              <a:rPr lang="en-US" sz="2200" dirty="0"/>
            </a:br>
            <a:r>
              <a:rPr lang="en-US" sz="2200" dirty="0"/>
              <a:t>llevar inmediatamente al niño a una sala de emergencias o proveedor de atención médica.</a:t>
            </a:r>
            <a:endParaRPr lang="en-US" sz="2200" dirty="0">
              <a:effectLst/>
            </a:endParaRPr>
          </a:p>
        </p:txBody>
      </p:sp>
      <p:sp>
        <p:nvSpPr>
          <p:cNvPr id="5" name="Content Placeholder 2"/>
          <p:cNvSpPr txBox="1">
            <a:spLocks/>
          </p:cNvSpPr>
          <p:nvPr/>
        </p:nvSpPr>
        <p:spPr>
          <a:xfrm>
            <a:off x="1409332" y="3962400"/>
            <a:ext cx="3441192" cy="28194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3000" dirty="0" smtClean="0"/>
              <a:t>El proveedor de atención médica toma la decisión sobre si pueden tratarlo sin el consentimiento.</a:t>
            </a:r>
          </a:p>
          <a:p>
            <a:endParaRPr lang="en-US" dirty="0" smtClean="0"/>
          </a:p>
          <a:p>
            <a:pPr marL="82296" indent="0">
              <a:buFont typeface="Wingdings 2"/>
              <a:buNone/>
            </a:pPr>
            <a:endParaRPr lang="en-US" dirty="0"/>
          </a:p>
        </p:txBody>
      </p:sp>
      <p:sp>
        <p:nvSpPr>
          <p:cNvPr id="6" name="Slide Number Placeholder 5"/>
          <p:cNvSpPr>
            <a:spLocks noGrp="1"/>
          </p:cNvSpPr>
          <p:nvPr>
            <p:ph type="sldNum" sz="quarter" idx="12"/>
          </p:nvPr>
        </p:nvSpPr>
        <p:spPr/>
        <p:txBody>
          <a:bodyPr/>
          <a:lstStyle/>
          <a:p>
            <a:fld id="{E52EA701-A906-4536-802C-7FE25060F8AC}" type="slidenum">
              <a:rPr lang="en-US" smtClean="0"/>
              <a:t>89</a:t>
            </a:fld>
            <a:endParaRPr lang="en-US" dirty="0"/>
          </a:p>
        </p:txBody>
      </p:sp>
    </p:spTree>
    <p:extLst>
      <p:ext uri="{BB962C8B-B14F-4D97-AF65-F5344CB8AC3E}">
        <p14:creationId xmlns:p14="http://schemas.microsoft.com/office/powerpoint/2010/main" val="2420308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noProof="0" dirty="0" smtClean="0"/>
              <a:t>¿Por qué necesito capacitación?</a:t>
            </a:r>
            <a:endParaRPr lang="es-CO" noProof="0" dirty="0"/>
          </a:p>
        </p:txBody>
      </p:sp>
      <p:sp>
        <p:nvSpPr>
          <p:cNvPr id="3" name="Content Placeholder 2"/>
          <p:cNvSpPr>
            <a:spLocks noGrp="1"/>
          </p:cNvSpPr>
          <p:nvPr>
            <p:ph idx="1"/>
          </p:nvPr>
        </p:nvSpPr>
        <p:spPr>
          <a:xfrm>
            <a:off x="1371600" y="1295400"/>
            <a:ext cx="7239000" cy="4224147"/>
          </a:xfrm>
        </p:spPr>
        <p:txBody>
          <a:bodyPr>
            <a:normAutofit fontScale="70000" lnSpcReduction="20000"/>
          </a:bodyPr>
          <a:lstStyle/>
          <a:p>
            <a:r>
              <a:rPr lang="es-CO" noProof="0" dirty="0" smtClean="0"/>
              <a:t>Las leyes de Texas exigen que todos los niños bajo la custodia del DFPS tengan un otorgante de consentimiento médico capacitado. El DFPS exige que esta capacitación sobre el consentimiento médico se haga al principio como un requisito previo al servicio y luego anualmente. Esta capacitación le ayudará a:</a:t>
            </a:r>
            <a:br>
              <a:rPr lang="es-CO" noProof="0" dirty="0" smtClean="0"/>
            </a:br>
            <a:endParaRPr lang="es-CO" noProof="0" dirty="0" smtClean="0"/>
          </a:p>
          <a:p>
            <a:r>
              <a:rPr lang="es-CO" noProof="0" dirty="0" smtClean="0"/>
              <a:t>Tomar decisiones informadas sobre la atención médica en beneficio de los niños.</a:t>
            </a:r>
          </a:p>
          <a:p>
            <a:endParaRPr lang="es-CO" noProof="0" dirty="0" smtClean="0"/>
          </a:p>
          <a:p>
            <a:r>
              <a:rPr lang="es-CO" noProof="0" dirty="0" smtClean="0"/>
              <a:t>Asegurar que los niños y jóvenes obtengan la atención médica adecuada y a tiempo.</a:t>
            </a:r>
            <a:endParaRPr lang="es-CO" noProof="0" dirty="0">
              <a:effectLst/>
            </a:endParaRPr>
          </a:p>
        </p:txBody>
      </p:sp>
      <p:sp>
        <p:nvSpPr>
          <p:cNvPr id="5" name="Content Placeholder 2"/>
          <p:cNvSpPr txBox="1">
            <a:spLocks/>
          </p:cNvSpPr>
          <p:nvPr/>
        </p:nvSpPr>
        <p:spPr>
          <a:xfrm>
            <a:off x="1371601" y="3657600"/>
            <a:ext cx="4419599" cy="2971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a:p>
        </p:txBody>
      </p:sp>
      <p:sp>
        <p:nvSpPr>
          <p:cNvPr id="7" name="Content Placeholder 2"/>
          <p:cNvSpPr txBox="1">
            <a:spLocks/>
          </p:cNvSpPr>
          <p:nvPr/>
        </p:nvSpPr>
        <p:spPr>
          <a:xfrm>
            <a:off x="1600200" y="5715000"/>
            <a:ext cx="7010400" cy="914400"/>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en-US" dirty="0" smtClean="0"/>
              <a:t>Esta capacitación explicará </a:t>
            </a:r>
            <a:r>
              <a:rPr lang="en-US" dirty="0"/>
              <a:t>las </a:t>
            </a:r>
            <a:r>
              <a:rPr lang="en-US" dirty="0" smtClean="0"/>
              <a:t>responsabilidades del otorgante de consentimiento médico</a:t>
            </a:r>
            <a:endParaRPr lang="en-US" dirty="0"/>
          </a:p>
        </p:txBody>
      </p:sp>
      <p:sp>
        <p:nvSpPr>
          <p:cNvPr id="4" name="Slide Number Placeholder 3"/>
          <p:cNvSpPr>
            <a:spLocks noGrp="1"/>
          </p:cNvSpPr>
          <p:nvPr>
            <p:ph type="sldNum" sz="quarter" idx="12"/>
          </p:nvPr>
        </p:nvSpPr>
        <p:spPr/>
        <p:txBody>
          <a:bodyPr/>
          <a:lstStyle/>
          <a:p>
            <a:fld id="{E52EA701-A906-4536-802C-7FE25060F8AC}" type="slidenum">
              <a:rPr lang="en-US" smtClean="0"/>
              <a:t>9</a:t>
            </a:fld>
            <a:endParaRPr lang="en-US" dirty="0"/>
          </a:p>
        </p:txBody>
      </p:sp>
    </p:spTree>
    <p:extLst>
      <p:ext uri="{BB962C8B-B14F-4D97-AF65-F5344CB8AC3E}">
        <p14:creationId xmlns:p14="http://schemas.microsoft.com/office/powerpoint/2010/main" val="28122281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t>El joven  y </a:t>
            </a:r>
            <a:br>
              <a:rPr lang="es-CO" noProof="0" dirty="0" smtClean="0"/>
            </a:br>
            <a:r>
              <a:rPr lang="es-CO" noProof="0" dirty="0" smtClean="0"/>
              <a:t>El consentimiento médico</a:t>
            </a:r>
            <a:endParaRPr lang="es-CO" noProof="0" dirty="0"/>
          </a:p>
        </p:txBody>
      </p:sp>
      <p:sp>
        <p:nvSpPr>
          <p:cNvPr id="3" name="Text Placeholder 2"/>
          <p:cNvSpPr>
            <a:spLocks noGrp="1"/>
          </p:cNvSpPr>
          <p:nvPr>
            <p:ph type="body" idx="1"/>
          </p:nvPr>
        </p:nvSpPr>
        <p:spPr/>
        <p:txBody>
          <a:bodyPr/>
          <a:lstStyle/>
          <a:p>
            <a:r>
              <a:rPr lang="es-CO" noProof="0" dirty="0" smtClean="0"/>
              <a:t>Sección 8 </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90</a:t>
            </a:fld>
            <a:endParaRPr lang="en-US" dirty="0"/>
          </a:p>
        </p:txBody>
      </p:sp>
    </p:spTree>
    <p:extLst>
      <p:ext uri="{BB962C8B-B14F-4D97-AF65-F5344CB8AC3E}">
        <p14:creationId xmlns:p14="http://schemas.microsoft.com/office/powerpoint/2010/main" val="31817011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noProof="0" dirty="0" smtClean="0">
                <a:effectLst/>
              </a:rPr>
              <a:t>Jóvenes que son sus propios otorgantes de consentimiento médico</a:t>
            </a:r>
            <a:endParaRPr lang="es-CO" noProof="0" dirty="0"/>
          </a:p>
        </p:txBody>
      </p:sp>
      <p:sp>
        <p:nvSpPr>
          <p:cNvPr id="3" name="Content Placeholder 2"/>
          <p:cNvSpPr>
            <a:spLocks noGrp="1"/>
          </p:cNvSpPr>
          <p:nvPr>
            <p:ph idx="1"/>
          </p:nvPr>
        </p:nvSpPr>
        <p:spPr>
          <a:xfrm>
            <a:off x="1435608" y="1752600"/>
            <a:ext cx="4126992" cy="5029200"/>
          </a:xfrm>
        </p:spPr>
        <p:txBody>
          <a:bodyPr>
            <a:normAutofit fontScale="85000" lnSpcReduction="10000"/>
          </a:bodyPr>
          <a:lstStyle/>
          <a:p>
            <a:r>
              <a:rPr lang="es-CO" noProof="0" dirty="0" smtClean="0"/>
              <a:t>Los jóvenes de 16 o 17 años tienen el derecho de solicitar ser su propio otorgante de consentimiento médico. </a:t>
            </a:r>
          </a:p>
          <a:p>
            <a:r>
              <a:rPr lang="es-CO" noProof="0" dirty="0" smtClean="0"/>
              <a:t>Si el joven quiere tener el control total para tomar decisiones sobre su atención médica, el cuidador o usted debe hablar con el trabajador de casos de CPS sobre los próximos pasos.</a:t>
            </a:r>
          </a:p>
          <a:p>
            <a:pPr marL="82296" indent="0">
              <a:buNone/>
            </a:pPr>
            <a:endParaRPr lang="es-CO" noProof="0" dirty="0" smtClean="0"/>
          </a:p>
          <a:p>
            <a:pPr marL="82296" indent="0">
              <a:buNone/>
            </a:pPr>
            <a:endParaRPr lang="es-CO" noProof="0" dirty="0"/>
          </a:p>
        </p:txBody>
      </p:sp>
      <p:pic>
        <p:nvPicPr>
          <p:cNvPr id="5" name="Picture 3" descr="C:\Documents and Settings\bakerpa\Local Settings\Temporary Internet Files\Content.IE5\9ICH7DAG\MP9004118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4384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91</a:t>
            </a:fld>
            <a:endParaRPr lang="en-US" dirty="0"/>
          </a:p>
        </p:txBody>
      </p:sp>
    </p:spTree>
    <p:extLst>
      <p:ext uri="{BB962C8B-B14F-4D97-AF65-F5344CB8AC3E}">
        <p14:creationId xmlns:p14="http://schemas.microsoft.com/office/powerpoint/2010/main" val="38208222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fontScale="90000"/>
          </a:bodyPr>
          <a:lstStyle/>
          <a:p>
            <a:r>
              <a:rPr lang="es-CO" noProof="0" dirty="0" smtClean="0"/>
              <a:t>Responsabilidades del abogado </a:t>
            </a:r>
            <a:r>
              <a:rPr lang="es-CO" i="1" noProof="0" dirty="0" smtClean="0"/>
              <a:t>ad </a:t>
            </a:r>
            <a:r>
              <a:rPr lang="es-CO" i="1" noProof="0" dirty="0" err="1" smtClean="0"/>
              <a:t>litem</a:t>
            </a:r>
            <a:r>
              <a:rPr lang="es-CO" i="1" noProof="0" dirty="0" smtClean="0"/>
              <a:t> </a:t>
            </a:r>
            <a:endParaRPr lang="es-CO" i="1" noProof="0" dirty="0"/>
          </a:p>
        </p:txBody>
      </p:sp>
      <p:sp>
        <p:nvSpPr>
          <p:cNvPr id="3" name="Content Placeholder 2"/>
          <p:cNvSpPr>
            <a:spLocks noGrp="1"/>
          </p:cNvSpPr>
          <p:nvPr>
            <p:ph idx="1"/>
          </p:nvPr>
        </p:nvSpPr>
        <p:spPr>
          <a:xfrm>
            <a:off x="1435608" y="1447800"/>
            <a:ext cx="7498080" cy="5105400"/>
          </a:xfrm>
        </p:spPr>
        <p:txBody>
          <a:bodyPr>
            <a:normAutofit/>
          </a:bodyPr>
          <a:lstStyle/>
          <a:p>
            <a:r>
              <a:rPr lang="es-CO" sz="3100" noProof="0" dirty="0" smtClean="0"/>
              <a:t>Bajo las leyes de Texas se exige que los abogados </a:t>
            </a:r>
            <a:r>
              <a:rPr lang="es-CO" sz="3100" i="1" noProof="0" dirty="0" smtClean="0"/>
              <a:t>ad </a:t>
            </a:r>
            <a:r>
              <a:rPr lang="es-CO" sz="3100" i="1" noProof="0" dirty="0" err="1" smtClean="0"/>
              <a:t>litem</a:t>
            </a:r>
            <a:r>
              <a:rPr lang="es-CO" sz="3100" i="1" noProof="0" dirty="0" smtClean="0"/>
              <a:t> </a:t>
            </a:r>
            <a:r>
              <a:rPr lang="es-CO" sz="3100" noProof="0" dirty="0" smtClean="0"/>
              <a:t>asesoren a los jóvenes (de 16 años o más) sobre su derecho a pedir a la corte que autorice al joven a ser su propio otorgante de consentimiento médico bajo la sección 266.010 del Código Familiar.</a:t>
            </a:r>
          </a:p>
          <a:p>
            <a:endParaRPr lang="es-CO" noProof="0" dirty="0" smtClean="0"/>
          </a:p>
          <a:p>
            <a:endParaRPr lang="es-CO" noProof="0" dirty="0" smtClean="0"/>
          </a:p>
          <a:p>
            <a:pPr marL="82296" indent="0">
              <a:buNone/>
            </a:pPr>
            <a:endParaRPr lang="es-CO" noProof="0" dirty="0" smtClean="0"/>
          </a:p>
          <a:p>
            <a:pPr marL="82296" indent="0">
              <a:buNone/>
            </a:pPr>
            <a:endParaRPr lang="es-CO" noProof="0" dirty="0"/>
          </a:p>
        </p:txBody>
      </p:sp>
      <p:pic>
        <p:nvPicPr>
          <p:cNvPr id="2050" name="Picture 2" descr="C:\Documents and Settings\bakerpa\Local Settings\Temporary Internet Files\Content.IE5\8HSJL5OD\MP9001785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6696"/>
            <a:ext cx="2977544" cy="19751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92</a:t>
            </a:fld>
            <a:endParaRPr lang="en-US" dirty="0"/>
          </a:p>
        </p:txBody>
      </p:sp>
    </p:spTree>
    <p:extLst>
      <p:ext uri="{BB962C8B-B14F-4D97-AF65-F5344CB8AC3E}">
        <p14:creationId xmlns:p14="http://schemas.microsoft.com/office/powerpoint/2010/main" val="18469269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524000"/>
          </a:xfrm>
        </p:spPr>
        <p:txBody>
          <a:bodyPr>
            <a:noAutofit/>
          </a:bodyPr>
          <a:lstStyle/>
          <a:p>
            <a:r>
              <a:rPr lang="es-CO" sz="3600" b="1" noProof="0" dirty="0" smtClean="0">
                <a:effectLst/>
              </a:rPr>
              <a:t>¿Cuándo </a:t>
            </a:r>
            <a:r>
              <a:rPr lang="es-CO" sz="3600" b="1" dirty="0">
                <a:effectLst/>
              </a:rPr>
              <a:t>debe un joven </a:t>
            </a:r>
            <a:r>
              <a:rPr lang="es-CO" sz="3600" b="1" dirty="0" smtClean="0">
                <a:effectLst/>
              </a:rPr>
              <a:t/>
            </a:r>
            <a:br>
              <a:rPr lang="es-CO" sz="3600" b="1" dirty="0" smtClean="0">
                <a:effectLst/>
              </a:rPr>
            </a:br>
            <a:r>
              <a:rPr lang="es-CO" sz="3600" b="1" dirty="0" smtClean="0">
                <a:effectLst/>
              </a:rPr>
              <a:t>completar </a:t>
            </a:r>
            <a:r>
              <a:rPr lang="es-CO" sz="3600" b="1" noProof="0" dirty="0" smtClean="0">
                <a:effectLst/>
              </a:rPr>
              <a:t>la capacitación sobre </a:t>
            </a:r>
            <a:br>
              <a:rPr lang="es-CO" sz="3600" b="1" noProof="0" dirty="0" smtClean="0">
                <a:effectLst/>
              </a:rPr>
            </a:br>
            <a:r>
              <a:rPr lang="es-CO" sz="3600" b="1" noProof="0" dirty="0" smtClean="0">
                <a:effectLst/>
              </a:rPr>
              <a:t>el consentimiento médico? </a:t>
            </a:r>
            <a:endParaRPr lang="es-CO" sz="3600" noProof="0" dirty="0"/>
          </a:p>
        </p:txBody>
      </p:sp>
      <p:sp>
        <p:nvSpPr>
          <p:cNvPr id="3" name="Content Placeholder 2"/>
          <p:cNvSpPr>
            <a:spLocks noGrp="1"/>
          </p:cNvSpPr>
          <p:nvPr>
            <p:ph idx="1"/>
          </p:nvPr>
        </p:nvSpPr>
        <p:spPr>
          <a:xfrm>
            <a:off x="1600200" y="4114800"/>
            <a:ext cx="3962400" cy="2438400"/>
          </a:xfrm>
        </p:spPr>
        <p:txBody>
          <a:bodyPr>
            <a:noAutofit/>
          </a:bodyPr>
          <a:lstStyle/>
          <a:p>
            <a:r>
              <a:rPr lang="es-CO" sz="2400" noProof="0" dirty="0" smtClean="0"/>
              <a:t>El joven todavía tiene que dar información médica al trabajador de casos de CPS y se espera que tome decisiones médicas para su propio beneficio.</a:t>
            </a:r>
          </a:p>
          <a:p>
            <a:endParaRPr lang="es-CO" sz="2400" noProof="0" dirty="0" smtClean="0"/>
          </a:p>
          <a:p>
            <a:endParaRPr lang="es-CO" sz="2400" noProof="0" dirty="0" smtClean="0"/>
          </a:p>
          <a:p>
            <a:endParaRPr lang="es-CO" sz="2400" noProof="0" dirty="0" smtClean="0"/>
          </a:p>
          <a:p>
            <a:pPr marL="82296" indent="0">
              <a:buNone/>
            </a:pPr>
            <a:r>
              <a:rPr lang="es-CO" sz="2400" i="1" noProof="0" dirty="0" smtClean="0"/>
              <a:t> </a:t>
            </a:r>
            <a:endParaRPr lang="es-CO" sz="2400" noProof="0" dirty="0"/>
          </a:p>
        </p:txBody>
      </p:sp>
      <p:sp>
        <p:nvSpPr>
          <p:cNvPr id="4" name="Oval 3"/>
          <p:cNvSpPr/>
          <p:nvPr/>
        </p:nvSpPr>
        <p:spPr>
          <a:xfrm>
            <a:off x="5715000" y="3657600"/>
            <a:ext cx="3200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El plan de estudios de PAL también hace referencia a la capacitación sobre el consentimiento médico para jóvenes. </a:t>
            </a:r>
            <a:endParaRPr lang="en-US" sz="2200" dirty="0"/>
          </a:p>
        </p:txBody>
      </p:sp>
      <p:sp>
        <p:nvSpPr>
          <p:cNvPr id="6" name="Content Placeholder 2"/>
          <p:cNvSpPr txBox="1">
            <a:spLocks/>
          </p:cNvSpPr>
          <p:nvPr/>
        </p:nvSpPr>
        <p:spPr>
          <a:xfrm>
            <a:off x="1524000" y="1676400"/>
            <a:ext cx="7086600" cy="24384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a:t>Si un joven (16 o 17 años) bajo la tutela principal de CPS (cuidado) tiene la aprobación de la corte para tomar decisiones sobre toda o parte de su propia atención médica, entonces también tiene que completar la capacitación sobre el consentimiento médico</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E52EA701-A906-4536-802C-7FE25060F8AC}" type="slidenum">
              <a:rPr lang="en-US" smtClean="0"/>
              <a:t>93</a:t>
            </a:fld>
            <a:endParaRPr lang="en-US" dirty="0"/>
          </a:p>
        </p:txBody>
      </p:sp>
    </p:spTree>
    <p:extLst>
      <p:ext uri="{BB962C8B-B14F-4D97-AF65-F5344CB8AC3E}">
        <p14:creationId xmlns:p14="http://schemas.microsoft.com/office/powerpoint/2010/main" val="14004607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normAutofit fontScale="90000"/>
          </a:bodyPr>
          <a:lstStyle/>
          <a:p>
            <a:r>
              <a:rPr lang="es-CO" noProof="0" dirty="0" smtClean="0"/>
              <a:t>El joven y el consentimiento médico</a:t>
            </a:r>
            <a:endParaRPr lang="es-CO" noProof="0" dirty="0"/>
          </a:p>
        </p:txBody>
      </p:sp>
      <p:sp>
        <p:nvSpPr>
          <p:cNvPr id="3" name="Content Placeholder 2"/>
          <p:cNvSpPr>
            <a:spLocks noGrp="1"/>
          </p:cNvSpPr>
          <p:nvPr>
            <p:ph idx="1"/>
          </p:nvPr>
        </p:nvSpPr>
        <p:spPr>
          <a:xfrm>
            <a:off x="1295400" y="990600"/>
            <a:ext cx="7239000" cy="1752600"/>
          </a:xfrm>
        </p:spPr>
        <p:txBody>
          <a:bodyPr>
            <a:noAutofit/>
          </a:bodyPr>
          <a:lstStyle/>
          <a:p>
            <a:r>
              <a:rPr lang="es-CO" sz="2300" noProof="0" dirty="0" smtClean="0"/>
              <a:t>Un joven que es su propio otorgante de consentimiento médico debe hablar con el cuidador o trabajador de casos antes de acceder a la atención médica para asegurarse de que los servicios serán pagados por </a:t>
            </a:r>
            <a:r>
              <a:rPr lang="es-CO" sz="2300" noProof="0" dirty="0" err="1" smtClean="0"/>
              <a:t>Medicaid</a:t>
            </a:r>
            <a:r>
              <a:rPr lang="es-CO" sz="2300" noProof="0" dirty="0" smtClean="0"/>
              <a:t> u otra cobertura de seguro. </a:t>
            </a:r>
          </a:p>
          <a:p>
            <a:pPr marL="82296" indent="0">
              <a:buNone/>
            </a:pPr>
            <a:r>
              <a:rPr lang="es-CO" sz="2400" i="1" noProof="0" dirty="0" smtClean="0"/>
              <a:t> </a:t>
            </a:r>
            <a:endParaRPr lang="es-CO" sz="2400" noProof="0" dirty="0"/>
          </a:p>
        </p:txBody>
      </p:sp>
      <p:sp>
        <p:nvSpPr>
          <p:cNvPr id="6" name="Content Placeholder 2"/>
          <p:cNvSpPr txBox="1">
            <a:spLocks/>
          </p:cNvSpPr>
          <p:nvPr/>
        </p:nvSpPr>
        <p:spPr>
          <a:xfrm>
            <a:off x="1371600" y="2971800"/>
            <a:ext cx="4191000" cy="3429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300" dirty="0" smtClean="0"/>
              <a:t>Si el joven rechaza la atención médica que el cuidador cree que es necesaria, el cuidador debe hablar con el joven y el trabajador de casos de CPS.</a:t>
            </a:r>
          </a:p>
          <a:p>
            <a:r>
              <a:rPr lang="en-US" sz="2300" dirty="0" smtClean="0"/>
              <a:t>Solo un juez puede hacer un cambio a la autoridad que el joven tiene para ser su propio otorgante de consentimiento médico. </a:t>
            </a:r>
          </a:p>
          <a:p>
            <a:endParaRPr lang="en-US" sz="2400" dirty="0" smtClean="0"/>
          </a:p>
          <a:p>
            <a:endParaRPr lang="en-US" sz="2400" dirty="0" smtClean="0"/>
          </a:p>
          <a:p>
            <a:endParaRPr lang="en-US" sz="2400" dirty="0" smtClean="0"/>
          </a:p>
          <a:p>
            <a:endParaRPr lang="en-US" sz="2400" dirty="0" smtClean="0"/>
          </a:p>
          <a:p>
            <a:pPr marL="82296" indent="0">
              <a:buFont typeface="Wingdings 2"/>
              <a:buNone/>
            </a:pPr>
            <a:r>
              <a:rPr lang="en-US" sz="2400" i="1" dirty="0" smtClean="0"/>
              <a:t> </a:t>
            </a:r>
            <a:endParaRPr lang="en-US" sz="2400" dirty="0"/>
          </a:p>
        </p:txBody>
      </p:sp>
      <p:pic>
        <p:nvPicPr>
          <p:cNvPr id="4102" name="Picture 6" descr="C:\Documents and Settings\bakerpa\Local Settings\Temporary Internet Files\Content.IE5\PFACXC6L\MP9004425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150" y="3733800"/>
            <a:ext cx="302895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52EA701-A906-4536-802C-7FE25060F8AC}" type="slidenum">
              <a:rPr lang="en-US" smtClean="0"/>
              <a:t>94</a:t>
            </a:fld>
            <a:endParaRPr lang="en-US" dirty="0"/>
          </a:p>
        </p:txBody>
      </p:sp>
    </p:spTree>
    <p:extLst>
      <p:ext uri="{BB962C8B-B14F-4D97-AF65-F5344CB8AC3E}">
        <p14:creationId xmlns:p14="http://schemas.microsoft.com/office/powerpoint/2010/main" val="4623241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3600" b="1" noProof="0" dirty="0" smtClean="0">
                <a:effectLst/>
              </a:rPr>
              <a:t>Responsabilidades del cuidador de </a:t>
            </a:r>
            <a:br>
              <a:rPr lang="es-CO" sz="3600" b="1" noProof="0" dirty="0" smtClean="0">
                <a:effectLst/>
              </a:rPr>
            </a:br>
            <a:r>
              <a:rPr lang="es-CO" sz="3600" b="1" noProof="0" dirty="0" smtClean="0">
                <a:effectLst/>
              </a:rPr>
              <a:t>un joven otorgante de consentimiento médico </a:t>
            </a:r>
            <a:endParaRPr lang="es-CO" sz="3600" noProof="0" dirty="0"/>
          </a:p>
        </p:txBody>
      </p:sp>
      <p:sp>
        <p:nvSpPr>
          <p:cNvPr id="3" name="Content Placeholder 2"/>
          <p:cNvSpPr>
            <a:spLocks noGrp="1"/>
          </p:cNvSpPr>
          <p:nvPr>
            <p:ph idx="1"/>
          </p:nvPr>
        </p:nvSpPr>
        <p:spPr>
          <a:xfrm>
            <a:off x="1435608" y="1600200"/>
            <a:ext cx="7498080" cy="5410200"/>
          </a:xfrm>
        </p:spPr>
        <p:txBody>
          <a:bodyPr>
            <a:normAutofit fontScale="92500" lnSpcReduction="20000"/>
          </a:bodyPr>
          <a:lstStyle/>
          <a:p>
            <a:r>
              <a:rPr lang="es-CO" sz="3000" noProof="0" dirty="0" smtClean="0"/>
              <a:t>Aun cuando un joven tiene la aprobación de la corte para tomar decisiones sobre toda o parte de su propia atención médica, no se debe esperar que el joven lo haga completamente solo</a:t>
            </a:r>
            <a:r>
              <a:rPr lang="es-CO" noProof="0" dirty="0" smtClean="0"/>
              <a:t>. </a:t>
            </a:r>
          </a:p>
          <a:p>
            <a:r>
              <a:rPr lang="es-CO" sz="3000" noProof="0" dirty="0" smtClean="0"/>
              <a:t>El cuidador y el trabajador de casos de CPS todavía deben participar y guiar al joven en sus decisiones sobre la atención médica</a:t>
            </a:r>
            <a:r>
              <a:rPr lang="es-CO" noProof="0" dirty="0" smtClean="0"/>
              <a:t>.</a:t>
            </a:r>
          </a:p>
          <a:p>
            <a:r>
              <a:rPr lang="es-CO" sz="3000" noProof="0" dirty="0" smtClean="0"/>
              <a:t>Los cuidadores y los proveedores de cuidado residencial de niños deben ayudar al joven a acceder a información sobre su padecimiento médico, pruebas, tratamiento, medicamentos, y deben apoyar al joven en la toma de decisiones informadas</a:t>
            </a:r>
            <a:r>
              <a:rPr lang="es-CO" noProof="0" dirty="0" smtClean="0"/>
              <a:t>.</a:t>
            </a:r>
            <a:endParaRPr lang="es-CO"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95</a:t>
            </a:fld>
            <a:endParaRPr lang="en-US" dirty="0"/>
          </a:p>
        </p:txBody>
      </p:sp>
    </p:spTree>
    <p:extLst>
      <p:ext uri="{BB962C8B-B14F-4D97-AF65-F5344CB8AC3E}">
        <p14:creationId xmlns:p14="http://schemas.microsoft.com/office/powerpoint/2010/main" val="32577320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normAutofit fontScale="90000"/>
          </a:bodyPr>
          <a:lstStyle/>
          <a:p>
            <a:r>
              <a:rPr lang="es-CO" noProof="0" dirty="0" smtClean="0"/>
              <a:t>Programa de servicios para la vida transicional</a:t>
            </a:r>
            <a:endParaRPr lang="es-CO" noProof="0" dirty="0"/>
          </a:p>
        </p:txBody>
      </p:sp>
      <p:sp>
        <p:nvSpPr>
          <p:cNvPr id="3" name="Content Placeholder 2"/>
          <p:cNvSpPr>
            <a:spLocks noGrp="1"/>
          </p:cNvSpPr>
          <p:nvPr>
            <p:ph idx="1"/>
          </p:nvPr>
        </p:nvSpPr>
        <p:spPr>
          <a:xfrm>
            <a:off x="1447800" y="1371601"/>
            <a:ext cx="7022592" cy="5478516"/>
          </a:xfrm>
        </p:spPr>
        <p:txBody>
          <a:bodyPr>
            <a:normAutofit fontScale="92500"/>
          </a:bodyPr>
          <a:lstStyle/>
          <a:p>
            <a:r>
              <a:rPr lang="es-CO" sz="2800" noProof="0" dirty="0" smtClean="0"/>
              <a:t>Cuando el joven se está preparando para salir del sistema de cuidado temporal, el DFPS debe asegurarse de que el plan de transición del joven incluya:</a:t>
            </a:r>
          </a:p>
          <a:p>
            <a:r>
              <a:rPr lang="es-CO" sz="2800" noProof="0" dirty="0" smtClean="0"/>
              <a:t>Educar al joven sobre el uso de los medicamentos. </a:t>
            </a:r>
          </a:p>
          <a:p>
            <a:r>
              <a:rPr lang="es-CO" sz="2800" noProof="0" dirty="0" smtClean="0"/>
              <a:t>Brindar al joven los recursos para ayudarle a administrar los medicamentos de forma segura.</a:t>
            </a:r>
          </a:p>
          <a:p>
            <a:r>
              <a:rPr lang="es-CO" sz="2800" noProof="0" dirty="0" smtClean="0"/>
              <a:t>Educar al joven sobre el consentimiento informado y la prestación de atención médica bajo la Sección 266.010 (l) del Código Familiar de Texas (derecho del joven de ser su propio otorgante de consentimiento médico). </a:t>
            </a:r>
            <a:endParaRPr lang="es-CO" sz="2800" noProof="0" dirty="0">
              <a:effectLst/>
            </a:endParaRPr>
          </a:p>
        </p:txBody>
      </p:sp>
      <p:sp>
        <p:nvSpPr>
          <p:cNvPr id="4" name="Slide Number Placeholder 3"/>
          <p:cNvSpPr>
            <a:spLocks noGrp="1"/>
          </p:cNvSpPr>
          <p:nvPr>
            <p:ph type="sldNum" sz="quarter" idx="12"/>
          </p:nvPr>
        </p:nvSpPr>
        <p:spPr/>
        <p:txBody>
          <a:bodyPr/>
          <a:lstStyle/>
          <a:p>
            <a:fld id="{E52EA701-A906-4536-802C-7FE25060F8AC}" type="slidenum">
              <a:rPr lang="en-US" smtClean="0"/>
              <a:t>96</a:t>
            </a:fld>
            <a:endParaRPr lang="en-US" dirty="0"/>
          </a:p>
        </p:txBody>
      </p:sp>
    </p:spTree>
    <p:extLst>
      <p:ext uri="{BB962C8B-B14F-4D97-AF65-F5344CB8AC3E}">
        <p14:creationId xmlns:p14="http://schemas.microsoft.com/office/powerpoint/2010/main" val="3804659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565608" cy="2286000"/>
          </a:xfrm>
        </p:spPr>
        <p:txBody>
          <a:bodyPr>
            <a:normAutofit/>
          </a:bodyPr>
          <a:lstStyle/>
          <a:p>
            <a:r>
              <a:rPr lang="es-CO" sz="3600" noProof="0" dirty="0" smtClean="0">
                <a:solidFill>
                  <a:schemeClr val="tx1"/>
                </a:solidFill>
              </a:rPr>
              <a:t>Capacitación complementaria </a:t>
            </a:r>
            <a:br>
              <a:rPr lang="es-CO" sz="3600" noProof="0" dirty="0" smtClean="0">
                <a:solidFill>
                  <a:schemeClr val="tx1"/>
                </a:solidFill>
              </a:rPr>
            </a:br>
            <a:r>
              <a:rPr lang="es-CO" sz="3600" noProof="0" dirty="0" smtClean="0">
                <a:solidFill>
                  <a:schemeClr val="tx1"/>
                </a:solidFill>
              </a:rPr>
              <a:t>y ayuda</a:t>
            </a:r>
            <a:endParaRPr lang="es-CO" sz="3600" noProof="0" dirty="0">
              <a:solidFill>
                <a:schemeClr val="tx1"/>
              </a:solidFill>
            </a:endParaRPr>
          </a:p>
        </p:txBody>
      </p:sp>
      <p:sp>
        <p:nvSpPr>
          <p:cNvPr id="3" name="Text Placeholder 2"/>
          <p:cNvSpPr>
            <a:spLocks noGrp="1"/>
          </p:cNvSpPr>
          <p:nvPr>
            <p:ph type="body" idx="1"/>
          </p:nvPr>
        </p:nvSpPr>
        <p:spPr/>
        <p:txBody>
          <a:bodyPr/>
          <a:lstStyle/>
          <a:p>
            <a:r>
              <a:rPr lang="es-CO" noProof="0" dirty="0" smtClean="0"/>
              <a:t>Sección 9</a:t>
            </a:r>
            <a:endParaRPr lang="es-CO" noProof="0" dirty="0"/>
          </a:p>
        </p:txBody>
      </p:sp>
      <p:sp>
        <p:nvSpPr>
          <p:cNvPr id="4" name="Block Arc 3"/>
          <p:cNvSpPr/>
          <p:nvPr/>
        </p:nvSpPr>
        <p:spPr>
          <a:xfrm rot="5400000">
            <a:off x="1409700" y="4457700"/>
            <a:ext cx="1752600" cy="1828800"/>
          </a:xfrm>
          <a:prstGeom prst="blockArc">
            <a:avLst>
              <a:gd name="adj1" fmla="val 10714979"/>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3882"/>
            <a:ext cx="9525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358900" y="2209800"/>
            <a:ext cx="927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Connector 4"/>
          <p:cNvSpPr/>
          <p:nvPr/>
        </p:nvSpPr>
        <p:spPr>
          <a:xfrm>
            <a:off x="997819" y="1808706"/>
            <a:ext cx="361081" cy="4010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2" y="680787"/>
            <a:ext cx="4810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53" y="4360467"/>
            <a:ext cx="751680" cy="7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8611"/>
            <a:ext cx="649286" cy="6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36" y="5919786"/>
            <a:ext cx="271284" cy="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498" y="228600"/>
            <a:ext cx="2746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E52EA701-A906-4536-802C-7FE25060F8AC}" type="slidenum">
              <a:rPr lang="en-US" smtClean="0"/>
              <a:t>97</a:t>
            </a:fld>
            <a:endParaRPr lang="en-US" dirty="0"/>
          </a:p>
        </p:txBody>
      </p:sp>
    </p:spTree>
    <p:extLst>
      <p:ext uri="{BB962C8B-B14F-4D97-AF65-F5344CB8AC3E}">
        <p14:creationId xmlns:p14="http://schemas.microsoft.com/office/powerpoint/2010/main" val="26813232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noProof="0" dirty="0" smtClean="0">
                <a:solidFill>
                  <a:schemeClr val="tx1"/>
                </a:solidFill>
              </a:rPr>
              <a:t>Capacitación sobre medicamentos psicotrópicos</a:t>
            </a:r>
            <a:endParaRPr lang="es-CO" noProof="0" dirty="0">
              <a:solidFill>
                <a:schemeClr val="tx1"/>
              </a:solidFill>
            </a:endParaRPr>
          </a:p>
        </p:txBody>
      </p:sp>
      <p:sp>
        <p:nvSpPr>
          <p:cNvPr id="3" name="Content Placeholder 2"/>
          <p:cNvSpPr>
            <a:spLocks noGrp="1"/>
          </p:cNvSpPr>
          <p:nvPr>
            <p:ph idx="1"/>
          </p:nvPr>
        </p:nvSpPr>
        <p:spPr>
          <a:xfrm>
            <a:off x="1435608" y="1676400"/>
            <a:ext cx="7498080" cy="4800600"/>
          </a:xfrm>
        </p:spPr>
        <p:txBody>
          <a:bodyPr>
            <a:normAutofit fontScale="62500" lnSpcReduction="20000"/>
          </a:bodyPr>
          <a:lstStyle/>
          <a:p>
            <a:r>
              <a:rPr lang="es-CO" noProof="0" dirty="0" smtClean="0"/>
              <a:t>Es mejor que el otorgante de consentimiento médico </a:t>
            </a:r>
            <a:r>
              <a:rPr lang="es-CO" b="1" noProof="0" dirty="0" smtClean="0"/>
              <a:t>tome la capacitación sobre medicamentos psicotrópicos </a:t>
            </a:r>
            <a:r>
              <a:rPr lang="es-CO" noProof="0" dirty="0" smtClean="0"/>
              <a:t>antes de </a:t>
            </a:r>
            <a:r>
              <a:rPr lang="es-CO" b="1" noProof="0" dirty="0" smtClean="0"/>
              <a:t> la capacitación sobre el consentimiento médico. </a:t>
            </a:r>
          </a:p>
          <a:p>
            <a:pPr marL="82296" indent="0">
              <a:buNone/>
            </a:pPr>
            <a:r>
              <a:rPr lang="es-CO" noProof="0" dirty="0" smtClean="0"/>
              <a:t> </a:t>
            </a:r>
          </a:p>
          <a:p>
            <a:r>
              <a:rPr lang="es-CO" b="1" noProof="0" dirty="0" smtClean="0"/>
              <a:t>La capacitación sobre medicamentos psicotrópicos </a:t>
            </a:r>
            <a:r>
              <a:rPr lang="es-CO" noProof="0" dirty="0" smtClean="0"/>
              <a:t>da información sobre los diferentes medicamentos, efectos secundarios, riesgos y beneficios de los medicamentos y cómo monitorear a los niños que toman estos medicamentos. </a:t>
            </a:r>
          </a:p>
          <a:p>
            <a:endParaRPr lang="es-CO" noProof="0" dirty="0" smtClean="0"/>
          </a:p>
          <a:p>
            <a:r>
              <a:rPr lang="es-CO" b="1" noProof="0" dirty="0" smtClean="0"/>
              <a:t>La capacitación sobre medicamentos psicotrópicos </a:t>
            </a:r>
            <a:r>
              <a:rPr lang="es-CO" noProof="0" dirty="0" smtClean="0"/>
              <a:t>se encuentra en el sitio web público del DFPS: </a:t>
            </a:r>
          </a:p>
          <a:p>
            <a:endParaRPr lang="es-CO" sz="3100" noProof="0" dirty="0" smtClean="0"/>
          </a:p>
          <a:p>
            <a:r>
              <a:rPr lang="es-CO" noProof="0" dirty="0" smtClean="0"/>
              <a:t>Enlace a la </a:t>
            </a:r>
            <a:r>
              <a:rPr lang="es-CO" b="1" noProof="0" dirty="0" smtClean="0"/>
              <a:t>capacitación sobre medicamentos psicotrópicos </a:t>
            </a:r>
          </a:p>
          <a:p>
            <a:pPr marL="356616" lvl="1" indent="0">
              <a:buNone/>
            </a:pPr>
            <a:r>
              <a:rPr lang="es-CO" sz="2600" dirty="0">
                <a:solidFill>
                  <a:schemeClr val="accent2"/>
                </a:solidFill>
              </a:rPr>
              <a:t>https://www.dfps.state.tx.us/Training/spanish_Psychotropic_Medication/begin.asp</a:t>
            </a:r>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98</a:t>
            </a:fld>
            <a:endParaRPr lang="en-US" dirty="0"/>
          </a:p>
        </p:txBody>
      </p:sp>
    </p:spTree>
    <p:extLst>
      <p:ext uri="{BB962C8B-B14F-4D97-AF65-F5344CB8AC3E}">
        <p14:creationId xmlns:p14="http://schemas.microsoft.com/office/powerpoint/2010/main" val="9359743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noProof="0" dirty="0" smtClean="0">
                <a:solidFill>
                  <a:schemeClr val="tx1"/>
                </a:solidFill>
              </a:rPr>
              <a:t>Atención basada en el trauma</a:t>
            </a:r>
            <a:endParaRPr lang="es-CO" noProof="0" dirty="0">
              <a:solidFill>
                <a:schemeClr val="tx1"/>
              </a:solidFill>
            </a:endParaRPr>
          </a:p>
        </p:txBody>
      </p:sp>
      <p:sp>
        <p:nvSpPr>
          <p:cNvPr id="3" name="Content Placeholder 2"/>
          <p:cNvSpPr>
            <a:spLocks noGrp="1"/>
          </p:cNvSpPr>
          <p:nvPr>
            <p:ph idx="1"/>
          </p:nvPr>
        </p:nvSpPr>
        <p:spPr/>
        <p:txBody>
          <a:bodyPr>
            <a:normAutofit fontScale="70000" lnSpcReduction="20000"/>
          </a:bodyPr>
          <a:lstStyle/>
          <a:p>
            <a:r>
              <a:rPr lang="es-CO" noProof="0" dirty="0" smtClean="0"/>
              <a:t>También se recomienda que los otorgantes de consentimiento médico tomen </a:t>
            </a:r>
            <a:r>
              <a:rPr lang="es-CO" b="1" noProof="0" dirty="0" smtClean="0"/>
              <a:t>la capacitación sobre la atención basada en el trauma </a:t>
            </a:r>
            <a:r>
              <a:rPr lang="es-CO" noProof="0" dirty="0" smtClean="0"/>
              <a:t>antes de la </a:t>
            </a:r>
            <a:r>
              <a:rPr lang="es-CO" b="1" noProof="0" dirty="0" smtClean="0"/>
              <a:t>capacitación sobre el consentimiento médico. </a:t>
            </a:r>
          </a:p>
          <a:p>
            <a:pPr marL="82296" indent="0">
              <a:buNone/>
            </a:pPr>
            <a:r>
              <a:rPr lang="es-CO" noProof="0" dirty="0" smtClean="0"/>
              <a:t> </a:t>
            </a:r>
          </a:p>
          <a:p>
            <a:r>
              <a:rPr lang="es-CO" b="1" noProof="0" dirty="0" smtClean="0"/>
              <a:t>La capacitación sobre la atención basada en el trauma </a:t>
            </a:r>
            <a:r>
              <a:rPr lang="es-CO" noProof="0" dirty="0" smtClean="0"/>
              <a:t>da información sobre el estrés traumático del niño, cómo el trauma afecta al niño y cómo ayudar. </a:t>
            </a:r>
          </a:p>
          <a:p>
            <a:endParaRPr lang="es-CO" noProof="0" dirty="0" smtClean="0"/>
          </a:p>
          <a:p>
            <a:r>
              <a:rPr lang="es-CO" b="1" noProof="0" dirty="0" smtClean="0"/>
              <a:t>La capacitación sobre la atención basada en el trauma </a:t>
            </a:r>
            <a:r>
              <a:rPr lang="es-CO" noProof="0" dirty="0" smtClean="0"/>
              <a:t>se encuentra en el sitio web público del DFPS: </a:t>
            </a:r>
          </a:p>
          <a:p>
            <a:endParaRPr lang="es-CO" sz="3100" noProof="0" dirty="0" smtClean="0"/>
          </a:p>
          <a:p>
            <a:r>
              <a:rPr lang="es-CO" sz="3100" noProof="0" dirty="0" smtClean="0"/>
              <a:t>Enlace a la </a:t>
            </a:r>
            <a:r>
              <a:rPr lang="es-CO" sz="3100" b="1" noProof="0" dirty="0" smtClean="0"/>
              <a:t>capacitación sobre la atención basada en el trauma </a:t>
            </a:r>
            <a:r>
              <a:rPr lang="es-CO" sz="2300" noProof="0" dirty="0" smtClean="0">
                <a:solidFill>
                  <a:schemeClr val="accent2"/>
                </a:solidFill>
              </a:rPr>
              <a:t>http://www.dfps.state.tx.us/Training/Trauma_Informed_Care/default.asp</a:t>
            </a:r>
          </a:p>
          <a:p>
            <a:endParaRPr lang="es-CO" noProof="0" dirty="0"/>
          </a:p>
        </p:txBody>
      </p:sp>
      <p:sp>
        <p:nvSpPr>
          <p:cNvPr id="4" name="Slide Number Placeholder 3"/>
          <p:cNvSpPr>
            <a:spLocks noGrp="1"/>
          </p:cNvSpPr>
          <p:nvPr>
            <p:ph type="sldNum" sz="quarter" idx="12"/>
          </p:nvPr>
        </p:nvSpPr>
        <p:spPr/>
        <p:txBody>
          <a:bodyPr/>
          <a:lstStyle/>
          <a:p>
            <a:fld id="{E52EA701-A906-4536-802C-7FE25060F8AC}" type="slidenum">
              <a:rPr lang="en-US" smtClean="0"/>
              <a:t>99</a:t>
            </a:fld>
            <a:endParaRPr lang="en-US" dirty="0"/>
          </a:p>
        </p:txBody>
      </p:sp>
    </p:spTree>
    <p:extLst>
      <p:ext uri="{BB962C8B-B14F-4D97-AF65-F5344CB8AC3E}">
        <p14:creationId xmlns:p14="http://schemas.microsoft.com/office/powerpoint/2010/main" val="3692197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109310</TotalTime>
  <Words>8065</Words>
  <Application>Microsoft Office PowerPoint</Application>
  <PresentationFormat>On-screen Show (4:3)</PresentationFormat>
  <Paragraphs>827</Paragraphs>
  <Slides>105</Slides>
  <Notes>103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Arial</vt:lpstr>
      <vt:lpstr>Arial Black</vt:lpstr>
      <vt:lpstr>Calibri</vt:lpstr>
      <vt:lpstr>Gill Sans MT</vt:lpstr>
      <vt:lpstr>Times New Roman</vt:lpstr>
      <vt:lpstr>Verdana</vt:lpstr>
      <vt:lpstr>Wingdings</vt:lpstr>
      <vt:lpstr>Wingdings 2</vt:lpstr>
      <vt:lpstr>Solstice</vt:lpstr>
      <vt:lpstr>Bienvenido a la  Capacitación sobre el consentimiento médico </vt:lpstr>
      <vt:lpstr>Temas a tratar</vt:lpstr>
      <vt:lpstr>Definiciones de términos usados en esta capacitación</vt:lpstr>
      <vt:lpstr>Definiciones de términos usados en esta capacitación (continuación):</vt:lpstr>
      <vt:lpstr>Definiciones de términos usados en esta capacitación (continuación):</vt:lpstr>
      <vt:lpstr>Usted, el otorgante de consentimiento médico, aprenderá:</vt:lpstr>
      <vt:lpstr>También aprenderá: </vt:lpstr>
      <vt:lpstr>requisitos legales</vt:lpstr>
      <vt:lpstr>¿Por qué necesito capacitación?</vt:lpstr>
      <vt:lpstr>Requisitos legales para los otorgantes de consentimiento médico</vt:lpstr>
      <vt:lpstr>¿Quién es el otorgante de consentimiento médico?</vt:lpstr>
      <vt:lpstr>¿Qué es el consentimiento médico?</vt:lpstr>
      <vt:lpstr>¿Qué es el consentimiento informado?</vt:lpstr>
      <vt:lpstr>Cómo tomar una decisión informada</vt:lpstr>
      <vt:lpstr>Decisión informada sobre medicamentos psicotrópicos</vt:lpstr>
      <vt:lpstr>PowerPoint Presentation</vt:lpstr>
      <vt:lpstr>¿Cómo se escoge a un otorgante de consentimiento médico? (continuación)</vt:lpstr>
      <vt:lpstr>¿Quién es el otorgante de consentimiento médico suplente?</vt:lpstr>
      <vt:lpstr>Responsabilidades del otorgante de consentimiento médico</vt:lpstr>
      <vt:lpstr>Responsabilidades del otorgante de consentimiento médico  </vt:lpstr>
      <vt:lpstr>Cómo comprender y acceder al Pasaporte de Salud</vt:lpstr>
      <vt:lpstr>Use y entregue la Forma 2085-Bs como se exige</vt:lpstr>
      <vt:lpstr>Ayude al niño a entender el tratamiento médico</vt:lpstr>
      <vt:lpstr>Ayude al niño a entender el tratamiento médico (continuación)</vt:lpstr>
      <vt:lpstr>Participe en las citas médicas del niño</vt:lpstr>
      <vt:lpstr>Dé su información de contacto en caso de emergencia</vt:lpstr>
      <vt:lpstr>Complete la capacitación sobre el consentimiento médico</vt:lpstr>
      <vt:lpstr>Complete y dé su reconocimiento de la capacitación sobre el consentimiento médico a los medicamentos psicotrópicos</vt:lpstr>
      <vt:lpstr>Dé al trabajador de casos un resumen de la atención médica del niño </vt:lpstr>
      <vt:lpstr>Informe al trabajador  lo antes posible acerca de  cualquier padecimiento médico grave</vt:lpstr>
      <vt:lpstr>Avise con prontitud sobre cambios en los medicamentos psicotrópicos o en las dosis</vt:lpstr>
      <vt:lpstr>Asegúrese de que el niño vaya a las citas periódicas con el doctor que recetó los medicamentos psicotrópicos </vt:lpstr>
      <vt:lpstr>Resumen de las responsabilidades del otorgante de consentimiento médico</vt:lpstr>
      <vt:lpstr>Resumen de las responsabilidades del otorgante de consentimiento médico (continuación)</vt:lpstr>
      <vt:lpstr>Atención médica incluso la atención preventiva</vt:lpstr>
      <vt:lpstr>El otorgante de consentimiento médico da su consentimiento para las siguientes visitas de atención médica: </vt:lpstr>
      <vt:lpstr>Los exámenes médicos incluidos en las citas de atención preventiva son:</vt:lpstr>
      <vt:lpstr>¿Qué es Pasos Sanos de Texas? </vt:lpstr>
      <vt:lpstr>¿Qué sucede en un examen médico de Pasos Sanos de Texas? </vt:lpstr>
      <vt:lpstr>¿Qué sucede en un examen médico de Pasos Sanos de Texas? (continuación) </vt:lpstr>
      <vt:lpstr>¿Cuándo se deben hacer  los exámenes médicos  de Pasos Sanos de Texas?</vt:lpstr>
      <vt:lpstr>¿Cuándo se deben hacer  los exámenes dentales  de Pasos Sanos de Texas? </vt:lpstr>
      <vt:lpstr>Participación en las citas de atención preventiva </vt:lpstr>
      <vt:lpstr>Servicios de salud mental y abuso de sustancias </vt:lpstr>
      <vt:lpstr>¿Qué son los servicios de salud mental y abuso de sustancias? </vt:lpstr>
      <vt:lpstr>¿En qué decisiones sobre la salud mental y el abuso de sustancias participaré? </vt:lpstr>
      <vt:lpstr> ¿En qué decisiones sobre la salud mental y el abuso de sustancias participaré? (continuación) </vt:lpstr>
      <vt:lpstr>Servicios de salud mental y abuso de sustancias</vt:lpstr>
      <vt:lpstr>Responsabilidades del otorgante de consentimiento médico</vt:lpstr>
      <vt:lpstr>¿Qué es la atención basada en el trauma?</vt:lpstr>
      <vt:lpstr>¿Por qué es importante entender el impacto del trauma?</vt:lpstr>
      <vt:lpstr> ¿Por qué tienen que estar informados los otorgantes de consentimiento médico acerca del trauma?</vt:lpstr>
      <vt:lpstr> El efecto del trauma en la temprana infancia</vt:lpstr>
      <vt:lpstr>El efecto del trauma en los niños durante la edad escolar </vt:lpstr>
      <vt:lpstr>El efecto del trauma en la adolescencia</vt:lpstr>
      <vt:lpstr>Cómo comprender el trauma</vt:lpstr>
      <vt:lpstr>Los efectos del trauma</vt:lpstr>
      <vt:lpstr>Entienda que el trauma y las emociones están conectados</vt:lpstr>
      <vt:lpstr>¿Cómo puedo yo (cuidador) ayudar?</vt:lpstr>
      <vt:lpstr>¿Cómo puedo yo (cuidador) ayudar?</vt:lpstr>
      <vt:lpstr> ¿Cómo puedo yo (cuidador) ayudar?</vt:lpstr>
      <vt:lpstr>Después de aprender acerca del trauma...</vt:lpstr>
      <vt:lpstr>Medicamentos psicotrópicos</vt:lpstr>
      <vt:lpstr>¿Qué son los medicamentos psicotrópicos?</vt:lpstr>
      <vt:lpstr>Cómo tomar decisiones sobre el consentimiento a los medicamentos psicotrópicos</vt:lpstr>
      <vt:lpstr>Cómo tomar decisiones sobre el consentimiento a los medicamentos psicotrópicos</vt:lpstr>
      <vt:lpstr>Consentimiento informado antes de recetar medicamentos psicotrópicos</vt:lpstr>
      <vt:lpstr>Definición de intervenciones no farmacológicas (opciones que no incluyen medicamentos)</vt:lpstr>
      <vt:lpstr>Cómo tomar decisiones sobre los medicamentos psicotrópicos</vt:lpstr>
      <vt:lpstr>Cómo considerar opciones no farmacológicas (sin medicamentos) </vt:lpstr>
      <vt:lpstr>Cómo considerar opciones no farmacológicas (continuación)</vt:lpstr>
      <vt:lpstr>Intervenciones no farmacológicas</vt:lpstr>
      <vt:lpstr>Decisiones sobre medicamentos psicotrópicos  </vt:lpstr>
      <vt:lpstr>El consentimiento a los medicamentos psicotrópicos</vt:lpstr>
      <vt:lpstr>¿Cómo comunico mi decisión sobre los medicamentos psicotrópicos?</vt:lpstr>
      <vt:lpstr>Preguntas para el doctor</vt:lpstr>
      <vt:lpstr>Preguntas para el doctor (continuación)</vt:lpstr>
      <vt:lpstr>Hable con el niño o joven sobre  los medicamentos psicotrópicos  </vt:lpstr>
      <vt:lpstr>¿Por qué hay que hablar con el niño sobre los medicamentos psicotrópicos?</vt:lpstr>
      <vt:lpstr>Monitoreo del uso de medicamentos psicotrópicos cada 90 días </vt:lpstr>
      <vt:lpstr>Revisión judicial: Atención médica </vt:lpstr>
      <vt:lpstr>Revisión judicial: Atención médica (continuación)</vt:lpstr>
      <vt:lpstr>Revisión judicial: Atención médica (continuación)</vt:lpstr>
      <vt:lpstr>Revisión judicial:  Resumen de la atención</vt:lpstr>
      <vt:lpstr>Situaciones especiales</vt:lpstr>
      <vt:lpstr>Tratamiento para pacientes internos de salud mental y abuso de sustancias</vt:lpstr>
      <vt:lpstr>¿Cuál es mi papel si un niño está en un centro de tratamiento de salud mental para pacientes internos? </vt:lpstr>
      <vt:lpstr>Situaciones de emergencia</vt:lpstr>
      <vt:lpstr>Situaciones de emergencia</vt:lpstr>
      <vt:lpstr>El joven  y  El consentimiento médico</vt:lpstr>
      <vt:lpstr>Jóvenes que son sus propios otorgantes de consentimiento médico</vt:lpstr>
      <vt:lpstr>Responsabilidades del abogado ad litem </vt:lpstr>
      <vt:lpstr>¿Cuándo debe un joven  completar la capacitación sobre  el consentimiento médico? </vt:lpstr>
      <vt:lpstr>El joven y el consentimiento médico</vt:lpstr>
      <vt:lpstr>Responsabilidades del cuidador de  un joven otorgante de consentimiento médico </vt:lpstr>
      <vt:lpstr>Programa de servicios para la vida transicional</vt:lpstr>
      <vt:lpstr>Capacitación complementaria  y ayuda</vt:lpstr>
      <vt:lpstr>Capacitación sobre medicamentos psicotrópicos</vt:lpstr>
      <vt:lpstr>Atención basada en el trauma</vt:lpstr>
      <vt:lpstr>Preguntas para el otorgante de consentimiento médico</vt:lpstr>
      <vt:lpstr>Referencias</vt:lpstr>
      <vt:lpstr>Lista de documentos</vt:lpstr>
      <vt:lpstr>Referencias</vt:lpstr>
      <vt:lpstr>Referencias</vt:lpstr>
      <vt:lpstr>Referencias</vt:lpstr>
    </vt:vector>
  </TitlesOfParts>
  <Company>DFPS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Informed Medical Consent Training</dc:title>
  <dc:creator>Baker,Pam (DFPS)</dc:creator>
  <cp:lastModifiedBy>Anthony,Randall G (DFPS)</cp:lastModifiedBy>
  <cp:revision>586</cp:revision>
  <cp:lastPrinted>2013-08-27T17:54:08Z</cp:lastPrinted>
  <dcterms:created xsi:type="dcterms:W3CDTF">2012-11-09T20:42:40Z</dcterms:created>
  <dcterms:modified xsi:type="dcterms:W3CDTF">2018-09-14T17:36:46Z</dcterms:modified>
</cp:coreProperties>
</file>