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4" r:id="rId5"/>
    <p:sldId id="262" r:id="rId6"/>
    <p:sldId id="267" r:id="rId7"/>
    <p:sldId id="265" r:id="rId8"/>
    <p:sldId id="268" r:id="rId9"/>
    <p:sldId id="263" r:id="rId10"/>
    <p:sldId id="259" r:id="rId11"/>
    <p:sldId id="269" r:id="rId12"/>
    <p:sldId id="270" r:id="rId13"/>
    <p:sldId id="272" r:id="rId14"/>
    <p:sldId id="274" r:id="rId15"/>
    <p:sldId id="275" r:id="rId16"/>
    <p:sldId id="261" r:id="rId17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nzalez,Gail (DFPS)" initials="GG" lastIdx="2" clrIdx="0"/>
  <p:cmAuthor id="1" name="KROMREEH" initials="K" lastIdx="12" clrIdx="1"/>
  <p:cmAuthor id="2" name="Burstain,Jane (DFPS)" initials="B(" lastIdx="7" clrIdx="2"/>
  <p:cmAuthor id="3" name="Barton,Annick (DFPS)" initials="AB" lastIdx="2" clrIdx="3"/>
  <p:cmAuthor id="4" name="Strauser,Ann K. (DFPS)" initials="AKS" lastIdx="1" clrIdx="4"/>
  <p:cmAuthor id="5" name="Marshall,Anna L (DFPS)" initials="AnnaM" lastIdx="2" clrIdx="5"/>
  <p:cmAuthor id="6" name="Melissa Rosser" initials="MR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424A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739" autoAdjust="0"/>
  </p:normalViewPr>
  <p:slideViewPr>
    <p:cSldViewPr>
      <p:cViewPr varScale="1">
        <p:scale>
          <a:sx n="58" d="100"/>
          <a:sy n="58" d="100"/>
        </p:scale>
        <p:origin x="219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3576"/>
    </p:cViewPr>
  </p:sorterViewPr>
  <p:notesViewPr>
    <p:cSldViewPr showGuides="1">
      <p:cViewPr varScale="1">
        <p:scale>
          <a:sx n="87" d="100"/>
          <a:sy n="87" d="100"/>
        </p:scale>
        <p:origin x="3798" y="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238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6" y="0"/>
            <a:ext cx="3043238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1C947522-5B4C-4402-9073-35A9DBC140C2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75"/>
            <a:ext cx="3043238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6" y="8842375"/>
            <a:ext cx="3043238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AF412D5A-AED7-4353-ACF7-E87462D5AE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887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43979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5" tIns="46654" rIns="93305" bIns="46654" numCol="1" anchor="t" anchorCtr="0" compatLnSpc="1">
            <a:prstTxWarp prst="textNoShape">
              <a:avLst/>
            </a:prstTxWarp>
          </a:bodyPr>
          <a:lstStyle>
            <a:lvl1pPr defTabSz="933148"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531" y="1"/>
            <a:ext cx="3043979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5" tIns="46654" rIns="93305" bIns="46654" numCol="1" anchor="t" anchorCtr="0" compatLnSpc="1">
            <a:prstTxWarp prst="textNoShape">
              <a:avLst/>
            </a:prstTxWarp>
          </a:bodyPr>
          <a:lstStyle>
            <a:lvl1pPr algn="r" defTabSz="933148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7" y="4422459"/>
            <a:ext cx="5617208" cy="4188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5" tIns="46654" rIns="93305" bIns="46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1739"/>
            <a:ext cx="3043979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5" tIns="46654" rIns="93305" bIns="46654" numCol="1" anchor="b" anchorCtr="0" compatLnSpc="1">
            <a:prstTxWarp prst="textNoShape">
              <a:avLst/>
            </a:prstTxWarp>
          </a:bodyPr>
          <a:lstStyle>
            <a:lvl1pPr defTabSz="933148"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531" y="8841739"/>
            <a:ext cx="3043979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5" tIns="46654" rIns="93305" bIns="46654" numCol="1" anchor="b" anchorCtr="0" compatLnSpc="1">
            <a:prstTxWarp prst="textNoShape">
              <a:avLst/>
            </a:prstTxWarp>
          </a:bodyPr>
          <a:lstStyle>
            <a:lvl1pPr algn="r" defTabSz="933148">
              <a:defRPr sz="1200"/>
            </a:lvl1pPr>
          </a:lstStyle>
          <a:p>
            <a:fld id="{66679588-CCB7-4567-86C3-77DF0A2E226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775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38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73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985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26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596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8699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5357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786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078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52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47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97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24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79588-CCB7-4567-86C3-77DF0A2E226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378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500"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FE4C524-1224-4A94-AB1C-FD5F631B3A0D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5" name="Line 4"/>
          <p:cNvSpPr>
            <a:spLocks noChangeShapeType="1"/>
          </p:cNvSpPr>
          <p:nvPr userDrawn="1"/>
        </p:nvSpPr>
        <p:spPr bwMode="auto">
          <a:xfrm>
            <a:off x="457200" y="5943600"/>
            <a:ext cx="8211152" cy="0"/>
          </a:xfrm>
          <a:prstGeom prst="line">
            <a:avLst/>
          </a:prstGeom>
          <a:noFill/>
          <a:ln w="50800" cmpd="sng">
            <a:solidFill>
              <a:srgbClr val="000066">
                <a:alpha val="82000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pic>
        <p:nvPicPr>
          <p:cNvPr id="2" name="Picture 1" descr="Texas Department of Family and Protective Service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86" y="914401"/>
            <a:ext cx="5194246" cy="996270"/>
          </a:xfrm>
          <a:prstGeom prst="rect">
            <a:avLst/>
          </a:prstGeom>
        </p:spPr>
      </p:pic>
      <p:sp>
        <p:nvSpPr>
          <p:cNvPr id="16" name="Line 4"/>
          <p:cNvSpPr>
            <a:spLocks noChangeShapeType="1"/>
          </p:cNvSpPr>
          <p:nvPr userDrawn="1"/>
        </p:nvSpPr>
        <p:spPr bwMode="auto">
          <a:xfrm>
            <a:off x="457200" y="2016580"/>
            <a:ext cx="8211152" cy="0"/>
          </a:xfrm>
          <a:prstGeom prst="line">
            <a:avLst/>
          </a:prstGeom>
          <a:noFill/>
          <a:ln w="50800" cmpd="sng">
            <a:solidFill>
              <a:srgbClr val="000066">
                <a:alpha val="82000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219" userDrawn="1">
          <p15:clr>
            <a:srgbClr val="FBAE40"/>
          </p15:clr>
        </p15:guide>
        <p15:guide id="2" orient="horz" pos="432" userDrawn="1">
          <p15:clr>
            <a:srgbClr val="FBAE40"/>
          </p15:clr>
        </p15:guide>
        <p15:guide id="3" pos="4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28600"/>
            <a:ext cx="6096000" cy="960438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76CA1-7E89-4140-86D4-2D4B40D2D7B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17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EDAA4-2C66-47E3-830A-6038E89C828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67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172200" cy="868362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41437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020C72-5B05-4446-B2D9-0A8BE9D707D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22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3714F-06A4-4F6E-AFE8-8784C31FEF1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9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21A6-0088-4395-92BB-DDD386B666D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010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559A1-5156-4E09-9C56-0F6B7545887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32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026" y="228600"/>
            <a:ext cx="6781800" cy="960438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EB07B-AAE5-4835-8DA6-A98CE31C6EA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691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E0E95-BAC9-4914-A03C-DBE64D68927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28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0"/>
            <a:ext cx="511175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535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35679-2FB8-4131-AD0F-1B10585D7FA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332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1D8A5-EB18-45F8-B033-1BDDAAB1F18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04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5413" y="304800"/>
            <a:ext cx="6097587" cy="768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498" y="1347944"/>
            <a:ext cx="8229600" cy="4640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42CCA4-D7A7-4900-84B1-7B9BCFFDA573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3499" name="Line 4"/>
          <p:cNvSpPr>
            <a:spLocks noChangeShapeType="1"/>
          </p:cNvSpPr>
          <p:nvPr userDrawn="1"/>
        </p:nvSpPr>
        <p:spPr bwMode="auto">
          <a:xfrm>
            <a:off x="533400" y="6172200"/>
            <a:ext cx="8211152" cy="0"/>
          </a:xfrm>
          <a:prstGeom prst="line">
            <a:avLst/>
          </a:prstGeom>
          <a:noFill/>
          <a:ln w="50800" cmpd="sng">
            <a:solidFill>
              <a:srgbClr val="000066">
                <a:alpha val="82000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2" name="Line 4"/>
          <p:cNvSpPr>
            <a:spLocks noChangeShapeType="1"/>
          </p:cNvSpPr>
          <p:nvPr userDrawn="1"/>
        </p:nvSpPr>
        <p:spPr bwMode="auto">
          <a:xfrm>
            <a:off x="533400" y="1143000"/>
            <a:ext cx="8211152" cy="0"/>
          </a:xfrm>
          <a:prstGeom prst="line">
            <a:avLst/>
          </a:prstGeom>
          <a:noFill/>
          <a:ln w="50800" cmpd="sng">
            <a:solidFill>
              <a:srgbClr val="000066">
                <a:alpha val="82000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pic>
        <p:nvPicPr>
          <p:cNvPr id="2" name="Picture 1" descr="Texas Department of Family and Protective Services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24431"/>
            <a:ext cx="1828800" cy="5899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680" userDrawn="1">
          <p15:clr>
            <a:srgbClr val="F26B43"/>
          </p15:clr>
        </p15:guide>
        <p15:guide id="2" orient="horz" pos="192" userDrawn="1">
          <p15:clr>
            <a:srgbClr val="F26B43"/>
          </p15:clr>
        </p15:guide>
        <p15:guide id="3" orient="horz" pos="576" userDrawn="1">
          <p15:clr>
            <a:srgbClr val="F26B43"/>
          </p15:clr>
        </p15:guide>
        <p15:guide id="4" pos="3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458200" cy="1470025"/>
          </a:xfrm>
        </p:spPr>
        <p:txBody>
          <a:bodyPr/>
          <a:lstStyle/>
          <a:p>
            <a:r>
              <a:rPr lang="en-US" dirty="0" smtClean="0"/>
              <a:t>Department of Family and Protective Services</a:t>
            </a:r>
            <a:br>
              <a:rPr lang="en-US" dirty="0" smtClean="0"/>
            </a:br>
            <a:r>
              <a:rPr lang="en-US" dirty="0" smtClean="0"/>
              <a:t> Investigations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24800" cy="1752600"/>
          </a:xfrm>
        </p:spPr>
        <p:txBody>
          <a:bodyPr/>
          <a:lstStyle/>
          <a:p>
            <a:r>
              <a:rPr lang="en-US" sz="2400" dirty="0" smtClean="0"/>
              <a:t>Jim Sylvester, Associate Commissioner for Investigations</a:t>
            </a:r>
          </a:p>
          <a:p>
            <a:endParaRPr lang="en-US" sz="2400" dirty="0" smtClean="0"/>
          </a:p>
          <a:p>
            <a:r>
              <a:rPr lang="en-US" sz="2400" dirty="0" smtClean="0"/>
              <a:t>Kristene Blackstone, Associate Commissioner for CPS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2158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2017 Accomplishments: </a:t>
            </a:r>
            <a:br>
              <a:rPr lang="en-US" dirty="0" smtClean="0"/>
            </a:br>
            <a:r>
              <a:rPr lang="en-US" dirty="0" smtClean="0"/>
              <a:t>CPS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Turnover for CPS Investigators decreased</a:t>
            </a:r>
          </a:p>
          <a:p>
            <a:endParaRPr lang="en-US" dirty="0" smtClean="0"/>
          </a:p>
          <a:p>
            <a:r>
              <a:rPr lang="en-US" dirty="0" smtClean="0"/>
              <a:t>Average daily caseloads for CPS Investigators decreased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Investigations were initiated in a more timely manner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76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2017 Accomplishments:</a:t>
            </a:r>
            <a:br>
              <a:rPr lang="en-US" dirty="0" smtClean="0"/>
            </a:br>
            <a:r>
              <a:rPr lang="en-US" dirty="0" smtClean="0"/>
              <a:t>CCL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Focused on </a:t>
            </a:r>
            <a:r>
              <a:rPr lang="en-US" dirty="0" smtClean="0"/>
              <a:t>collaboration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Strengthened the Complex </a:t>
            </a:r>
            <a:r>
              <a:rPr lang="en-US" dirty="0" smtClean="0"/>
              <a:t>Investigations </a:t>
            </a:r>
            <a:r>
              <a:rPr lang="en-US" dirty="0"/>
              <a:t>Division 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/>
              <a:t>Enhanced skillset of daycare investigators in illegal operation investigations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004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2017 Accomplishments:</a:t>
            </a:r>
            <a:br>
              <a:rPr lang="en-US" dirty="0" smtClean="0"/>
            </a:br>
            <a:r>
              <a:rPr lang="en-US" dirty="0" smtClean="0"/>
              <a:t>Special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Restructured the SI division and job duties</a:t>
            </a:r>
          </a:p>
          <a:p>
            <a:endParaRPr lang="en-US" sz="2800" dirty="0" smtClean="0"/>
          </a:p>
          <a:p>
            <a:r>
              <a:rPr lang="en-US" sz="2800" dirty="0" smtClean="0"/>
              <a:t>Provided training to DFPS staff </a:t>
            </a:r>
          </a:p>
          <a:p>
            <a:endParaRPr lang="en-US" sz="2800" dirty="0" smtClean="0"/>
          </a:p>
          <a:p>
            <a:r>
              <a:rPr lang="en-US" sz="2800" dirty="0"/>
              <a:t>C</a:t>
            </a:r>
            <a:r>
              <a:rPr lang="en-US" sz="2800" dirty="0" smtClean="0"/>
              <a:t>ollaboration with regional stakeholders</a:t>
            </a:r>
          </a:p>
          <a:p>
            <a:endParaRPr lang="en-US" sz="2800" dirty="0" smtClean="0"/>
          </a:p>
          <a:p>
            <a:r>
              <a:rPr lang="en-US" sz="2800" dirty="0" smtClean="0"/>
              <a:t>Increased involvement with Human Trafficking </a:t>
            </a:r>
          </a:p>
          <a:p>
            <a:endParaRPr lang="en-US" sz="2800" dirty="0" smtClean="0"/>
          </a:p>
          <a:p>
            <a:r>
              <a:rPr lang="en-US" sz="2800" dirty="0" smtClean="0"/>
              <a:t>Complex investigations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186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1: </a:t>
            </a:r>
            <a:br>
              <a:rPr lang="en-US" dirty="0" smtClean="0"/>
            </a:br>
            <a:r>
              <a:rPr lang="en-US" dirty="0" smtClean="0"/>
              <a:t>Maximize Child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Increase the percent of timely initial </a:t>
            </a:r>
            <a:r>
              <a:rPr lang="en-US" sz="2800" dirty="0" smtClean="0"/>
              <a:t>contacts</a:t>
            </a:r>
          </a:p>
          <a:p>
            <a:endParaRPr lang="en-US" sz="2800" dirty="0"/>
          </a:p>
          <a:p>
            <a:r>
              <a:rPr lang="en-US" sz="2800" dirty="0" smtClean="0"/>
              <a:t>Improve Safety and Risk Assessments/Reduce recidivism </a:t>
            </a:r>
          </a:p>
          <a:p>
            <a:endParaRPr lang="en-US" sz="2800" dirty="0" smtClean="0"/>
          </a:p>
          <a:p>
            <a:r>
              <a:rPr lang="en-US" sz="2800" dirty="0" smtClean="0"/>
              <a:t>Human Trafficking prevention efforts</a:t>
            </a:r>
          </a:p>
          <a:p>
            <a:endParaRPr lang="en-US" sz="2800" dirty="0" smtClean="0"/>
          </a:p>
          <a:p>
            <a:r>
              <a:rPr lang="en-US" sz="2800" dirty="0" smtClean="0"/>
              <a:t>Collaboration between SIs and CCL Investigators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417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2: </a:t>
            </a:r>
            <a:br>
              <a:rPr lang="en-US" dirty="0" smtClean="0"/>
            </a:br>
            <a:r>
              <a:rPr lang="en-US" dirty="0" smtClean="0"/>
              <a:t>Partnership and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Partnerships: </a:t>
            </a:r>
          </a:p>
          <a:p>
            <a:pPr lvl="1"/>
            <a:r>
              <a:rPr lang="en-US" dirty="0" smtClean="0"/>
              <a:t>Maintain partnership </a:t>
            </a:r>
            <a:r>
              <a:rPr lang="en-US" dirty="0"/>
              <a:t>with CPS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Increase teamwork across DFPS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Enhanced training opportunities for DFPS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External Partnerships: 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Maintain partnership with HHSC CCL Regulatory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Communication and education for child care providers 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Collaboration </a:t>
            </a:r>
            <a:r>
              <a:rPr lang="en-US" dirty="0">
                <a:solidFill>
                  <a:srgbClr val="000000"/>
                </a:solidFill>
              </a:rPr>
              <a:t>with </a:t>
            </a:r>
            <a:r>
              <a:rPr lang="en-US" dirty="0" smtClean="0">
                <a:solidFill>
                  <a:srgbClr val="000000"/>
                </a:solidFill>
              </a:rPr>
              <a:t>stakeholders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922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629400" cy="868362"/>
          </a:xfrm>
        </p:spPr>
        <p:txBody>
          <a:bodyPr/>
          <a:lstStyle/>
          <a:p>
            <a:r>
              <a:rPr lang="en-US" dirty="0" smtClean="0"/>
              <a:t>Goal 3:</a:t>
            </a:r>
            <a:br>
              <a:rPr lang="en-US" dirty="0" smtClean="0"/>
            </a:br>
            <a:r>
              <a:rPr lang="en-US" dirty="0" smtClean="0"/>
              <a:t>Ensure a Professional and Stable Workforce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 workforce and training needs for CCL</a:t>
            </a:r>
          </a:p>
          <a:p>
            <a:endParaRPr lang="en-US" dirty="0"/>
          </a:p>
          <a:p>
            <a:r>
              <a:rPr lang="en-US" dirty="0" smtClean="0"/>
              <a:t>Ensure staff are properly screened and trained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Technology supports</a:t>
            </a:r>
          </a:p>
          <a:p>
            <a:endParaRPr lang="en-US" dirty="0" smtClean="0"/>
          </a:p>
          <a:p>
            <a:r>
              <a:rPr lang="en-US" dirty="0" smtClean="0"/>
              <a:t>Promote retention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09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6600" dirty="0" smtClean="0"/>
              <a:t>Questions? </a:t>
            </a:r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1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 Division: </a:t>
            </a:r>
            <a:br>
              <a:rPr lang="en-US" dirty="0" smtClean="0"/>
            </a:br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DFPS became a stand-alone agency apart from HHS on September 1, 2017.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DFPS Commissioner reports directly to the Governor rather than to the </a:t>
            </a:r>
            <a:r>
              <a:rPr lang="en-US" sz="2800" dirty="0" smtClean="0"/>
              <a:t>HHS </a:t>
            </a:r>
            <a:r>
              <a:rPr lang="en-US" sz="2800" dirty="0"/>
              <a:t>Executive Commissioner.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Created </a:t>
            </a:r>
            <a:r>
              <a:rPr lang="en-US" sz="2800" dirty="0"/>
              <a:t>several new divisions within DFPS, including an Investigations Division.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Reinstated </a:t>
            </a:r>
            <a:r>
              <a:rPr lang="en-US" sz="2800" dirty="0"/>
              <a:t>the DFPS Council.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38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 Division:</a:t>
            </a:r>
            <a:br>
              <a:rPr lang="en-US" dirty="0" smtClean="0"/>
            </a:br>
            <a:r>
              <a:rPr lang="en-US" dirty="0" smtClean="0"/>
              <a:t>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/>
              <a:t>Investigative functions of CPS, CCL, RCCL, </a:t>
            </a:r>
            <a:r>
              <a:rPr lang="en-US" sz="2400" dirty="0" smtClean="0"/>
              <a:t>and </a:t>
            </a:r>
            <a:r>
              <a:rPr lang="en-US" sz="2400" dirty="0"/>
              <a:t>Special Investigations joined the new DFPS Investigations Division. 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000" dirty="0"/>
              <a:t>Regulatory functions of Child Care Licensing and Residential Child Care Licensing moved to HHS.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The DFPS Investigations Division will continue to implement and support Alternative Response. 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DFPS Investigations also will assist with the Governor’s Human Sex Trafficking Prevention program.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 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 Division:</a:t>
            </a:r>
            <a:br>
              <a:rPr lang="en-US" dirty="0" smtClean="0"/>
            </a:br>
            <a:r>
              <a:rPr lang="en-US" dirty="0" smtClean="0"/>
              <a:t>State Office Leadership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Jim Sylvester </a:t>
            </a:r>
            <a:r>
              <a:rPr lang="en-US" sz="2400" dirty="0" smtClean="0"/>
              <a:t>– Associate Commissioner </a:t>
            </a:r>
          </a:p>
          <a:p>
            <a:r>
              <a:rPr lang="en-US" sz="2400" b="1" dirty="0" smtClean="0"/>
              <a:t>Sherry Gomez </a:t>
            </a:r>
            <a:r>
              <a:rPr lang="en-US" sz="2400" dirty="0" smtClean="0"/>
              <a:t>– Director of Field (CPS Investigations) </a:t>
            </a:r>
          </a:p>
          <a:p>
            <a:r>
              <a:rPr lang="en-US" sz="2400" b="1" dirty="0" smtClean="0"/>
              <a:t>Ashland Batiste </a:t>
            </a:r>
            <a:r>
              <a:rPr lang="en-US" sz="2400" dirty="0" smtClean="0"/>
              <a:t>– Director of Field (Child Care Licensing) </a:t>
            </a:r>
          </a:p>
          <a:p>
            <a:r>
              <a:rPr lang="en-US" sz="2400" b="1" dirty="0" smtClean="0"/>
              <a:t>Vacant</a:t>
            </a:r>
            <a:r>
              <a:rPr lang="en-US" sz="2400" dirty="0" smtClean="0"/>
              <a:t> – Director of Special Investigations</a:t>
            </a:r>
          </a:p>
          <a:p>
            <a:endParaRPr lang="en-US" sz="2400" dirty="0" smtClean="0"/>
          </a:p>
          <a:p>
            <a:r>
              <a:rPr lang="en-US" sz="2400" b="1" dirty="0" smtClean="0"/>
              <a:t>Marsha Stone </a:t>
            </a:r>
            <a:r>
              <a:rPr lang="en-US" sz="2400" dirty="0" smtClean="0"/>
              <a:t>– Division Administrator for Child Safety (CPS Investigations)</a:t>
            </a:r>
          </a:p>
          <a:p>
            <a:r>
              <a:rPr lang="en-US" sz="2400" b="1" dirty="0" smtClean="0"/>
              <a:t>Gwen Gray </a:t>
            </a:r>
            <a:r>
              <a:rPr lang="en-US" sz="2400" dirty="0" smtClean="0"/>
              <a:t>– Division Administrator for Investigations and Alternative Response (CPS Investigations)</a:t>
            </a:r>
          </a:p>
          <a:p>
            <a:pPr lvl="0"/>
            <a:r>
              <a:rPr lang="en-US" sz="2400" b="1" dirty="0"/>
              <a:t>Kimberley Dominguez </a:t>
            </a:r>
            <a:r>
              <a:rPr lang="en-US" sz="2400" dirty="0"/>
              <a:t>– Division Administrator for Complex Investigations Division </a:t>
            </a:r>
            <a:r>
              <a:rPr lang="en-US" sz="2400" dirty="0" smtClean="0"/>
              <a:t>(CCL Investigations)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810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 Division: </a:t>
            </a:r>
            <a:br>
              <a:rPr lang="en-US" dirty="0" smtClean="0"/>
            </a:br>
            <a:r>
              <a:rPr lang="en-US" dirty="0" smtClean="0"/>
              <a:t>What does it mean for CPS?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Despite organizational structure changes, the mission of CPS remains the same.</a:t>
            </a:r>
            <a:br>
              <a:rPr lang="en-US" sz="2800" dirty="0"/>
            </a:b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Consolidated Investigations Division allows DFPS to continue ensuring safety, permanency and well-being of children and their families but in a more focused manner</a:t>
            </a:r>
            <a:r>
              <a:rPr lang="en-US" sz="28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CPS Investigators will continue to investigate allegations of abuse and neglect in the same manner.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75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Investigations Division: </a:t>
            </a:r>
            <a:br>
              <a:rPr lang="en-US" dirty="0"/>
            </a:br>
            <a:r>
              <a:rPr lang="en-US" dirty="0"/>
              <a:t>What does </a:t>
            </a:r>
            <a:r>
              <a:rPr lang="en-US" dirty="0" smtClean="0"/>
              <a:t>it </a:t>
            </a:r>
            <a:r>
              <a:rPr lang="en-US" dirty="0"/>
              <a:t>mean for </a:t>
            </a:r>
            <a:r>
              <a:rPr lang="en-US" dirty="0" smtClean="0"/>
              <a:t>CCL?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DFPS CCL Investigators will: 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nvestigate allegations of abuse/neglect in child care settings (daycare and residential care)</a:t>
            </a:r>
          </a:p>
          <a:p>
            <a:pPr lvl="1"/>
            <a:r>
              <a:rPr lang="en-US" sz="2400" dirty="0" smtClean="0"/>
              <a:t>Remain trained on Minimum Standards </a:t>
            </a:r>
          </a:p>
          <a:p>
            <a:pPr lvl="1"/>
            <a:r>
              <a:rPr lang="en-US" sz="2400" dirty="0" smtClean="0"/>
              <a:t>Make determinations if abuse/neglect occurred in child care settings </a:t>
            </a:r>
          </a:p>
          <a:p>
            <a:pPr lvl="1"/>
            <a:r>
              <a:rPr lang="en-US" sz="2400" dirty="0" smtClean="0"/>
              <a:t>Send information to HHSC CCL Regulatory on any possible deficiencies </a:t>
            </a:r>
          </a:p>
          <a:p>
            <a:r>
              <a:rPr lang="en-US" sz="2800" dirty="0" smtClean="0"/>
              <a:t>DFPS will conduct Administrative Reviews of Investigative Findings if Reason to Believe findings are made.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1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 Division: </a:t>
            </a:r>
            <a:br>
              <a:rPr lang="en-US" dirty="0" smtClean="0"/>
            </a:br>
            <a:r>
              <a:rPr lang="en-US" dirty="0" smtClean="0"/>
              <a:t>What does it mean for CCL?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Coordination and collaboration between HHSC CCL Regulatory Inspectors and DFPS CCL Investigators will continue. </a:t>
            </a:r>
          </a:p>
          <a:p>
            <a:pPr lvl="1"/>
            <a:r>
              <a:rPr lang="en-US" sz="2000" dirty="0" smtClean="0"/>
              <a:t>HHSC CCL Regulatory will conduct and assessment based on information gathered and shared by the DFPS CCL Investigator and cite any deficiencies relating to the abuse/neglect investigation. 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HHSC CCL will conduct non-abuse/neglect investigations and cite any deficiencies relating to the investigation. </a:t>
            </a:r>
          </a:p>
          <a:p>
            <a:endParaRPr lang="en-US" sz="2400" dirty="0"/>
          </a:p>
          <a:p>
            <a:r>
              <a:rPr lang="en-US" sz="2400" dirty="0" smtClean="0"/>
              <a:t>HHSC CCL Regulatory will conduct Administrative Reviews of deficiencies cited.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6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868362"/>
          </a:xfrm>
        </p:spPr>
        <p:txBody>
          <a:bodyPr/>
          <a:lstStyle/>
          <a:p>
            <a:r>
              <a:rPr lang="en-US" dirty="0" smtClean="0"/>
              <a:t>Investigations Division: </a:t>
            </a:r>
            <a:br>
              <a:rPr lang="en-US" dirty="0" smtClean="0"/>
            </a:br>
            <a:r>
              <a:rPr lang="en-US" dirty="0" smtClean="0"/>
              <a:t>What does it mean for Special Investigators?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Increased collaboration with staff across DFPS.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</a:p>
          <a:p>
            <a:r>
              <a:rPr lang="en-US" sz="2800" dirty="0" smtClean="0"/>
              <a:t>Utilization of their experience to enhance training opportunities for DFPS </a:t>
            </a:r>
            <a:r>
              <a:rPr lang="en-US" sz="2800" dirty="0"/>
              <a:t>s</a:t>
            </a:r>
            <a:r>
              <a:rPr lang="en-US" sz="2800" dirty="0" smtClean="0"/>
              <a:t>taff in all stages of service. </a:t>
            </a:r>
          </a:p>
          <a:p>
            <a:endParaRPr lang="en-US" sz="2800" dirty="0" smtClean="0"/>
          </a:p>
          <a:p>
            <a:r>
              <a:rPr lang="en-US" sz="2800" dirty="0" smtClean="0"/>
              <a:t>Special Investigators will continue to investigate and consult on DFPS investigations involving child abuse and/or neglect.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287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2017 Accomplishments:</a:t>
            </a:r>
            <a:br>
              <a:rPr lang="en-US" dirty="0" smtClean="0"/>
            </a:br>
            <a:r>
              <a:rPr lang="en-US" dirty="0" smtClean="0"/>
              <a:t>CPS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Enhanced the skillset of investigators </a:t>
            </a:r>
          </a:p>
          <a:p>
            <a:endParaRPr lang="en-US" sz="2800" dirty="0" smtClean="0"/>
          </a:p>
          <a:p>
            <a:r>
              <a:rPr lang="en-US" sz="2800" dirty="0" smtClean="0"/>
              <a:t>Focused on collaboration </a:t>
            </a:r>
          </a:p>
          <a:p>
            <a:endParaRPr lang="en-US" sz="2800" dirty="0" smtClean="0"/>
          </a:p>
          <a:p>
            <a:r>
              <a:rPr lang="en-US" sz="2800" dirty="0" smtClean="0"/>
              <a:t>Continued to implement and embed Alternative Response practice</a:t>
            </a:r>
          </a:p>
          <a:p>
            <a:endParaRPr lang="en-US" sz="2800" dirty="0" smtClean="0"/>
          </a:p>
          <a:p>
            <a:r>
              <a:rPr lang="en-US" sz="2800" dirty="0" smtClean="0"/>
              <a:t>Enhanced agency practice involving the Child Safety Check Alert List (CSCAL)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20C72-5B05-4446-B2D9-0A8BE9D707D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09424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 Template Dec 5 FIXED.pptx" id="{423DFB9F-518E-448E-9EEB-D5A099BF4D8C}" vid="{C43A5608-1860-4FF5-8F3E-C0FE18E0D62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DFPS_PPT_Template (2)</Template>
  <TotalTime>688</TotalTime>
  <Words>633</Words>
  <Application>Microsoft Office PowerPoint</Application>
  <PresentationFormat>On-screen Show (4:3)</PresentationFormat>
  <Paragraphs>144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1_Default Design</vt:lpstr>
      <vt:lpstr>Department of Family and Protective Services  Investigations</vt:lpstr>
      <vt:lpstr>Investigations Division:  Background</vt:lpstr>
      <vt:lpstr>Investigations Division:  Structure</vt:lpstr>
      <vt:lpstr>Investigations Division: State Office Leadership</vt:lpstr>
      <vt:lpstr>Investigations Division:  What does it mean for CPS?</vt:lpstr>
      <vt:lpstr>Investigations Division:  What does it mean for CCL?</vt:lpstr>
      <vt:lpstr>Investigations Division:  What does it mean for CCL? </vt:lpstr>
      <vt:lpstr>Investigations Division:  What does it mean for Special Investigators?</vt:lpstr>
      <vt:lpstr>Fiscal Year 2017 Accomplishments: CPS Investigations</vt:lpstr>
      <vt:lpstr>Fiscal Year 2017 Accomplishments:  CPS Investigations</vt:lpstr>
      <vt:lpstr>Fiscal Year 2017 Accomplishments: CCL Investigations</vt:lpstr>
      <vt:lpstr>Fiscal Year 2017 Accomplishments: Special Investigations</vt:lpstr>
      <vt:lpstr>Goal 1:  Maximize Child Safety</vt:lpstr>
      <vt:lpstr>Goal 2:  Partnership and Collaboration</vt:lpstr>
      <vt:lpstr>Goal 3: Ensure a Professional and Stable Workforce   </vt:lpstr>
      <vt:lpstr>Thank you! </vt:lpstr>
    </vt:vector>
  </TitlesOfParts>
  <Company>DFPS</Company>
  <LinksUpToDate>false</LinksUpToDate>
  <SharedDoc>false</SharedDoc>
  <HyperlinkBase>http://www.dfps.state.tx.us/About_DFPS/Reports_and_Presentations/Agencywide/documents/2016/2016-07-12-DFPS_Presentation_HHS.pptx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DFPS Investigations</dc:title>
  <dc:subject>DFPS Overview and Status</dc:subject>
  <dc:creator>Bugg,Heather M (DFPS)</dc:creator>
  <cp:lastModifiedBy>Meighan,Ty (DFPS)</cp:lastModifiedBy>
  <cp:revision>63</cp:revision>
  <cp:lastPrinted>2016-07-08T14:48:22Z</cp:lastPrinted>
  <dcterms:created xsi:type="dcterms:W3CDTF">2018-01-23T15:38:25Z</dcterms:created>
  <dcterms:modified xsi:type="dcterms:W3CDTF">2018-02-02T12:46:43Z</dcterms:modified>
  <cp:category>Agencywide Reports and Presentations</cp:category>
</cp:coreProperties>
</file>