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9" r:id="rId3"/>
    <p:sldId id="330" r:id="rId4"/>
    <p:sldId id="331" r:id="rId5"/>
    <p:sldId id="307" r:id="rId6"/>
    <p:sldId id="320" r:id="rId7"/>
    <p:sldId id="308" r:id="rId8"/>
    <p:sldId id="332" r:id="rId9"/>
    <p:sldId id="333" r:id="rId10"/>
    <p:sldId id="334" r:id="rId11"/>
    <p:sldId id="324" r:id="rId12"/>
    <p:sldId id="309" r:id="rId13"/>
    <p:sldId id="328" r:id="rId14"/>
    <p:sldId id="310" r:id="rId15"/>
    <p:sldId id="317" r:id="rId16"/>
    <p:sldId id="318" r:id="rId17"/>
    <p:sldId id="335" r:id="rId18"/>
    <p:sldId id="319" r:id="rId19"/>
    <p:sldId id="329" r:id="rId20"/>
    <p:sldId id="316" r:id="rId21"/>
    <p:sldId id="326" r:id="rId2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9" autoAdjust="0"/>
    <p:restoredTop sz="73941" autoAdjust="0"/>
  </p:normalViewPr>
  <p:slideViewPr>
    <p:cSldViewPr>
      <p:cViewPr varScale="1">
        <p:scale>
          <a:sx n="109" d="100"/>
          <a:sy n="109" d="100"/>
        </p:scale>
        <p:origin x="142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5455"/>
          </a:xfrm>
          <a:prstGeom prst="rect">
            <a:avLst/>
          </a:prstGeom>
        </p:spPr>
        <p:txBody>
          <a:bodyPr vert="horz" lIns="93312" tIns="46657" rIns="93312" bIns="4665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4" y="1"/>
            <a:ext cx="3043343" cy="465455"/>
          </a:xfrm>
          <a:prstGeom prst="rect">
            <a:avLst/>
          </a:prstGeom>
        </p:spPr>
        <p:txBody>
          <a:bodyPr vert="horz" lIns="93312" tIns="46657" rIns="93312" bIns="46657" rtlCol="0"/>
          <a:lstStyle>
            <a:lvl1pPr algn="r">
              <a:defRPr sz="1200"/>
            </a:lvl1pPr>
          </a:lstStyle>
          <a:p>
            <a:fld id="{10CCA80F-B7F4-461A-BC8E-48E1CCE4B6E1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2" tIns="46657" rIns="93312" bIns="4665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4" y="8842030"/>
            <a:ext cx="3043343" cy="465455"/>
          </a:xfrm>
          <a:prstGeom prst="rect">
            <a:avLst/>
          </a:prstGeom>
        </p:spPr>
        <p:txBody>
          <a:bodyPr vert="horz" lIns="93312" tIns="46657" rIns="93312" bIns="46657" rtlCol="0" anchor="b"/>
          <a:lstStyle>
            <a:lvl1pPr algn="r">
              <a:defRPr sz="1200"/>
            </a:lvl1pPr>
          </a:lstStyle>
          <a:p>
            <a:fld id="{618C2E3A-F699-4709-8E36-330AD8FE6D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193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3239" cy="465137"/>
          </a:xfrm>
          <a:prstGeom prst="rect">
            <a:avLst/>
          </a:prstGeom>
        </p:spPr>
        <p:txBody>
          <a:bodyPr vert="horz" lIns="91428" tIns="45715" rIns="91428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4" y="1"/>
            <a:ext cx="3043239" cy="465137"/>
          </a:xfrm>
          <a:prstGeom prst="rect">
            <a:avLst/>
          </a:prstGeom>
        </p:spPr>
        <p:txBody>
          <a:bodyPr vert="horz" lIns="91428" tIns="45715" rIns="91428" bIns="45715" rtlCol="0"/>
          <a:lstStyle>
            <a:lvl1pPr algn="r">
              <a:defRPr sz="1200"/>
            </a:lvl1pPr>
          </a:lstStyle>
          <a:p>
            <a:fld id="{67727624-EBFF-421C-9A54-CE053CC23625}" type="datetimeFigureOut">
              <a:rPr lang="en-US" smtClean="0"/>
              <a:t>11/12/2018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5863" y="700088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5" rIns="91428" bIns="457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21189"/>
            <a:ext cx="5619751" cy="4189412"/>
          </a:xfrm>
          <a:prstGeom prst="rect">
            <a:avLst/>
          </a:prstGeom>
        </p:spPr>
        <p:txBody>
          <a:bodyPr vert="horz" lIns="91428" tIns="45715" rIns="91428" bIns="45715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6"/>
            <a:ext cx="3043239" cy="465137"/>
          </a:xfrm>
          <a:prstGeom prst="rect">
            <a:avLst/>
          </a:prstGeom>
        </p:spPr>
        <p:txBody>
          <a:bodyPr vert="horz" lIns="91428" tIns="45715" rIns="91428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4" y="8842376"/>
            <a:ext cx="3043239" cy="465137"/>
          </a:xfrm>
          <a:prstGeom prst="rect">
            <a:avLst/>
          </a:prstGeom>
        </p:spPr>
        <p:txBody>
          <a:bodyPr vert="horz" lIns="91428" tIns="45715" rIns="91428" bIns="45715" rtlCol="0" anchor="b"/>
          <a:lstStyle>
            <a:lvl1pPr algn="r">
              <a:defRPr sz="1200"/>
            </a:lvl1pPr>
          </a:lstStyle>
          <a:p>
            <a:fld id="{4AD31B04-2BDD-4012-83CC-D2F1281AE5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99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360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8509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2154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5351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125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227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5363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791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504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892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91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2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689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26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4772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133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472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558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419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1915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D31B04-2BDD-4012-83CC-D2F1281AE5A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802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7A0C3-ABE9-4771-B243-3076CBDCCDB0}" type="datetime1">
              <a:rPr lang="en-US" smtClean="0"/>
              <a:t>11/12/2018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B8486-5048-4C03-A596-59475B1845F1}" type="datetime1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C67FB-035B-4EAE-875F-FACB6933818A}" type="datetime1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920A7-D9D0-4B29-AB5A-2C23062C8B7D}" type="datetime1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ACB20-9C55-459B-903A-CF73ECB49B91}" type="datetime1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903EA-4AD4-4741-970E-C0C6C4D381BC}" type="datetime1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B0553-91A5-46EE-93AC-D3AFD23ADEF9}" type="datetime1">
              <a:rPr lang="en-US" smtClean="0"/>
              <a:t>11/12/2018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F1CFD-9681-4BF8-AE2E-2EE16B466210}" type="datetime1">
              <a:rPr lang="en-US" smtClean="0"/>
              <a:t>11/12/2018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44D34-B1CD-4473-86A1-716E54EE390E}" type="datetime1">
              <a:rPr lang="en-US" smtClean="0"/>
              <a:t>11/12/2018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847A8-6684-4362-9D87-323DFFAF6D4D}" type="datetime1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99BAC-9706-474D-A980-D4A08DA44EE7}" type="datetime1">
              <a:rPr lang="en-US" smtClean="0"/>
              <a:t>11/12/2018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CF3DF34-95E8-4F4F-8B26-4BC424A38121}" type="datetime1">
              <a:rPr lang="en-US" smtClean="0"/>
              <a:t>11/12/2018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52EA701-A906-4536-802C-7FE25060F8A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fps.state.tx.us/Child_Protection/Foster_Care/Community-Based_Care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CBCare@dfps.state.tx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62000"/>
            <a:ext cx="8610600" cy="167639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Community-Based Care</a:t>
            </a:r>
            <a:r>
              <a:rPr lang="en-US" sz="4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241732"/>
            <a:ext cx="7543800" cy="12192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Stakeholder Webinar</a:t>
            </a:r>
          </a:p>
          <a:p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September 20, 2018</a:t>
            </a:r>
          </a:p>
          <a:p>
            <a:endParaRPr lang="en-US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pic>
        <p:nvPicPr>
          <p:cNvPr id="4" name="Picture 3" descr="Graphic showing hands in the air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2442410"/>
            <a:ext cx="5791200" cy="20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32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ulti-colored map of Texas showing the Community-Based Care Catchment Areas."/>
          <p:cNvPicPr>
            <a:picLocks noGrp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27"/>
          <a:stretch/>
        </p:blipFill>
        <p:spPr bwMode="auto">
          <a:xfrm>
            <a:off x="0" y="609600"/>
            <a:ext cx="9220200" cy="62484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219200" y="1524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Community-Based Care Catchment Areas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5594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84" y="0"/>
            <a:ext cx="8698832" cy="838200"/>
          </a:xfrm>
        </p:spPr>
        <p:txBody>
          <a:bodyPr/>
          <a:lstStyle/>
          <a:p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3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Foundation</a:t>
            </a:r>
            <a:endParaRPr lang="en-US" sz="3200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17220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  <a:defRPr/>
            </a:pPr>
            <a:r>
              <a:rPr lang="en-US" sz="20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Quality Indicators:</a:t>
            </a:r>
          </a:p>
          <a:p>
            <a:pPr>
              <a:defRPr/>
            </a:pPr>
            <a:endParaRPr lang="en-US" sz="1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Above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all, children and youth are safe from abuse and neglect.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placed in their home communities.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appropriately served in the least restrictive environment.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have stability in their placements.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Connections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family and others important to the child are maintained.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placed with their siblings.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Services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respect the child's culture.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</a:t>
            </a: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provided opportunities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experiences, and activities similar to those enjoyed by their peers who are not in foster care.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Youth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 fully prepared for successful adulthood. </a:t>
            </a:r>
          </a:p>
          <a:p>
            <a:pPr>
              <a:defRPr/>
            </a:pP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Youth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have opportunities to participate in decisions that affect their lives.</a:t>
            </a:r>
          </a:p>
          <a:p>
            <a:pPr>
              <a:defRPr/>
            </a:pPr>
            <a:r>
              <a:rPr lang="en-US" sz="20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reunified with their biological parents when possible.</a:t>
            </a:r>
          </a:p>
          <a:p>
            <a:pPr>
              <a:defRPr/>
            </a:pPr>
            <a:r>
              <a:rPr lang="en-US" sz="20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sz="2000" i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placed with relative or kinship caregivers if reunification is not possible.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47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Staged Implementation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8674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</a:t>
            </a:r>
            <a:r>
              <a:rPr lang="en-US" sz="2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</a:t>
            </a:r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include the provision of paid foster care placement services </a:t>
            </a:r>
          </a:p>
          <a:p>
            <a:r>
              <a:rPr lang="en-US" sz="2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II </a:t>
            </a:r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include the provision of substitute care placement &amp; case management services   </a:t>
            </a:r>
          </a:p>
          <a:p>
            <a:r>
              <a:rPr lang="en-US" sz="22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III </a:t>
            </a:r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will include: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provision of services outlined in Stage I and II; and 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Holding the SSCC financially accountable through the use of incentives and remedies for the timely achievement of permanency for served children beginning 18 months after case management services have transferred.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32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84" y="0"/>
            <a:ext cx="8698832" cy="1447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Foster Care Redesign Catchment Areas</a:t>
            </a:r>
            <a:b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28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(Initial)</a:t>
            </a:r>
            <a:endParaRPr lang="en-US" sz="2800" b="1" dirty="0">
              <a:solidFill>
                <a:schemeClr val="tx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61722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endParaRPr lang="en-US" sz="2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Regions 2 and 9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Providence Service Corporation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February 2013-August 2014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Served approx. 1100 children/youth</a:t>
            </a:r>
          </a:p>
          <a:p>
            <a:pPr>
              <a:defRPr/>
            </a:pPr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3b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2013 – present</a:t>
            </a:r>
          </a:p>
          <a:p>
            <a:pPr lvl="1">
              <a:defRPr/>
            </a:pPr>
            <a:r>
              <a:rPr lang="en-US" sz="24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Serve approx. 1350 children/youth</a:t>
            </a:r>
            <a:endParaRPr lang="en-US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077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Updates</a:t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3B: </a:t>
            </a: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September 1, 2018,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SSCC contract renewed </a:t>
            </a: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</a:t>
            </a:r>
            <a:r>
              <a:rPr lang="en-US" sz="20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Community Our Kids </a:t>
            </a: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through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end of FY </a:t>
            </a:r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  <a:endParaRPr lang="en-US" sz="20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Contract includes: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Continuation of services provided under Stage I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Requirements of Stage II and III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DFPS and ACH are currently working on plans for transition that is seamless to children, youth and families in 3b</a:t>
            </a:r>
          </a:p>
          <a:p>
            <a:pPr lvl="1"/>
            <a:r>
              <a:rPr lang="en-US" sz="20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Once all plans are finalized and approved, DFPS and ACH will share plans with </a:t>
            </a:r>
            <a:r>
              <a:rPr lang="en-US" sz="20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children, families, staff, members of the judiciary, and other stakeholders.  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123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Updates</a:t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2: </a:t>
            </a: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RFA released on October 18, 2017</a:t>
            </a:r>
          </a:p>
          <a:p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ontract awarded to </a:t>
            </a: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2INgage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in June 2018</a:t>
            </a:r>
            <a:endParaRPr lang="en-US" sz="2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roll-out in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December 2018 (after 6-month start-up period)</a:t>
            </a:r>
          </a:p>
          <a:p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II roll-out is based on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SSCC and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DFPS readiness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39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Updates</a:t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8a (Bexar County):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RFA released on December 5, 2017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Contract awarded to </a:t>
            </a: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Family Tapestry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August 2018</a:t>
            </a:r>
            <a:endParaRPr lang="en-US" sz="2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roll-out in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February 2019 (after 6-month start-up period)</a:t>
            </a:r>
          </a:p>
          <a:p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II roll-out is based on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SSCC and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DFPS readiness</a:t>
            </a: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1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Updates</a:t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2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Catchment Areas: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Announced 2 new catchment areas in August 2018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1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8b (all counties excluding Bexar)</a:t>
            </a:r>
          </a:p>
          <a:p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Anticipate releasing a RFA for Region 1 in October 2018 and for 8b in March 2019</a:t>
            </a:r>
            <a:endParaRPr lang="en-US" sz="2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78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686"/>
            <a:ext cx="8229600" cy="14478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Advantages to Children, Youth and Families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sz="22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Additional resources for children, youth and families due to the flexibility of the model</a:t>
            </a:r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 engagement resulting in increased support and better outcomes for children and youth</a:t>
            </a:r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efficient communication and better coordination among providers serving families and children</a:t>
            </a:r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More substantive communication between DFPS and providers</a:t>
            </a:r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Services brought to the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 and family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15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6588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 3b SSCC - Outcomes</a:t>
            </a:r>
            <a:endParaRPr lang="en-US" sz="2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en-US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Children/Youth Placed in Paid Foster Care: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safe in foster care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are spending less time in congregate care and more time in foster homes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Children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 youth in foster homes are being placed closer to home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Foster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home placements are more stable </a:t>
            </a:r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Increased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foster care capacity, including therapeutic care </a:t>
            </a:r>
          </a:p>
          <a:p>
            <a:pPr>
              <a:defRPr/>
            </a:pPr>
            <a:r>
              <a:rPr lang="en-US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Increased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 engagement and partnerships</a:t>
            </a:r>
          </a:p>
          <a:p>
            <a:pPr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FontTx/>
              <a:buNone/>
              <a:defRPr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buNone/>
            </a:pPr>
            <a:endParaRPr lang="en-US" sz="1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1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3645"/>
            <a:ext cx="8229600" cy="1295400"/>
          </a:xfrm>
        </p:spPr>
        <p:txBody>
          <a:bodyPr/>
          <a:lstStyle/>
          <a:p>
            <a:r>
              <a:rPr lang="en-US" sz="45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AGENDA</a:t>
            </a:r>
            <a:endParaRPr lang="en-US" sz="45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lvl="0"/>
            <a:endParaRPr lang="en-US" sz="3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</a:t>
            </a:r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Community-Based Care?</a:t>
            </a:r>
            <a:endParaRPr lang="en-US" sz="3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/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</a:p>
          <a:p>
            <a:pPr lvl="0"/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 </a:t>
            </a:r>
          </a:p>
          <a:p>
            <a:pPr lvl="0"/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Advantages &amp; Outcomes</a:t>
            </a:r>
          </a:p>
          <a:p>
            <a:pPr lvl="0"/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</a:t>
            </a:r>
            <a:endParaRPr lang="en-US" sz="3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08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85437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en-US" sz="36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" name="Picture 3" descr="Questions graphic with hands in the air holding question marks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379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33073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6042" y="1600200"/>
            <a:ext cx="9067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Information on 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Community-Based Care 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can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 found on the DFPS 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website: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https://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3"/>
              </a:rPr>
              <a:t>www.dfps.state.tx.us/Child_Protection/Foster_Care/Community-Based_Care</a:t>
            </a: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defRPr/>
            </a:pP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defRPr/>
            </a:pPr>
            <a:endParaRPr lang="en-US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defRPr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Additional 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questions may be submitted to the mailbox at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defRPr/>
            </a:pP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hlinkClick r:id="rId4"/>
              </a:rPr>
              <a:t>CBCare@dfps.state.tx.us</a:t>
            </a:r>
            <a:r>
              <a:rPr lang="en-US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20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447800"/>
          </a:xfrm>
        </p:spPr>
        <p:txBody>
          <a:bodyPr/>
          <a:lstStyle/>
          <a:p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What is </a:t>
            </a:r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Community-Based Care </a:t>
            </a:r>
            <a:r>
              <a:rPr lang="en-US" sz="3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(CBC)?</a:t>
            </a:r>
            <a:endParaRPr lang="en-US" sz="3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new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way of providing foster care and case management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services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It's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community-based approach to meeting the individual and unique needs of children, youth, and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families </a:t>
            </a: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Within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geographic service area, a single contractor (officially a Single Source Continuum Contractor or </a:t>
            </a:r>
            <a:r>
              <a:rPr lang="en-US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SSCC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is responsible for finding foster homes or other living arrangements for children in state care and providing them a full continuum of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services</a:t>
            </a:r>
          </a:p>
          <a:p>
            <a:r>
              <a:rPr lang="en-US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Changes the way the agency procures, contracts, pays</a:t>
            </a:r>
            <a:endParaRPr lang="en-US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24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862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84" y="457200"/>
            <a:ext cx="8698832" cy="838200"/>
          </a:xfrm>
        </p:spPr>
        <p:txBody>
          <a:bodyPr/>
          <a:lstStyle/>
          <a:p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  <a:endParaRPr lang="en-US" sz="4000" b="1" dirty="0">
              <a:solidFill>
                <a:schemeClr val="tx2">
                  <a:lumMod val="75000"/>
                </a:schemeClr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5562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Current child welfare system structure does not encourage establishment of services, including residential placements, where they are </a:t>
            </a:r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needed.</a:t>
            </a: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Very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few providers offer the full continuum of services to support children and families. </a:t>
            </a: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 </a:t>
            </a:r>
            <a:r>
              <a:rPr lang="en-US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result, some children must move to locations (outside of their home communities) and too often must change placements as a result of a change in service needs.</a:t>
            </a:r>
          </a:p>
          <a:p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9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584" y="457200"/>
            <a:ext cx="8698832" cy="838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Senate Bill 11</a:t>
            </a:r>
            <a:endParaRPr lang="en-US" sz="42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Expands Foster Care Redesign to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Community-Based Care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(CBC)</a:t>
            </a:r>
            <a:endParaRPr lang="en-US" sz="2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Adds kinship care, case management and reunification services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Shifts DFPS’ role to quality oversight of conservatorship services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Allows DFPS to begin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identifying </a:t>
            </a:r>
            <a:r>
              <a:rPr lang="en-US" sz="2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 new </a:t>
            </a:r>
            <a:r>
              <a:rPr lang="en-US" sz="2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catchment areas, with implementation subject to appropriation</a:t>
            </a:r>
          </a:p>
          <a:p>
            <a:pPr marL="0" indent="0">
              <a:buNone/>
            </a:pPr>
            <a:endParaRPr lang="en-US" sz="2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15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Case Management</a:t>
            </a:r>
            <a:endParaRPr lang="en-US" sz="4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3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provision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case management services to a child for whom the department has been appointed TMC or PMC or to the child's family, a young adult in extended foster care, a relative or kinship caregiver, or a child who has been placed in the catchment area through ICPC, and includes, but is not limited to: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3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Caseworker visits with the child, family and caregivers;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Convening and conducting </a:t>
            </a: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permanency planning meetings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Development &amp; revision of child and family plans of service, including a permanency plan &amp; goals for a child or young adult in care;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Coordination &amp; monitoring of services required by the child &amp; the child's family;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Assumption of court-related duties regarding the child; and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other function or service that the department determines necessary to allow a SSCC to assume responsibility for case management. </a:t>
            </a:r>
          </a:p>
          <a:p>
            <a:pPr marL="0" indent="0">
              <a:buNone/>
            </a:pPr>
            <a:endParaRPr lang="en-US" sz="2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9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4200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Court-Related Duties </a:t>
            </a:r>
            <a:endParaRPr lang="en-US" sz="4200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3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roviding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required notifications or consultations;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</a:t>
            </a: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reparing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court reports;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Attending hearings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trials, and mediations;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Complying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applicable court orders;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Working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attorneys to prepare for trials and staff cases as needed;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</a:t>
            </a: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orking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 all legal parties on the case;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sz="33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Ensuring </a:t>
            </a:r>
            <a:r>
              <a:rPr lang="en-US" sz="33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child is progressing toward the goal of permanency within state and federally mandated guidelines.</a:t>
            </a:r>
          </a:p>
          <a:p>
            <a:pPr marL="0" indent="0">
              <a:buNone/>
            </a:pPr>
            <a:endParaRPr lang="en-US" sz="2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728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Implementation</a:t>
            </a:r>
            <a:endParaRPr lang="en-US" b="1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Plan required by Texas Family Code §264.153</a:t>
            </a:r>
          </a:p>
          <a:p>
            <a:r>
              <a:rPr lang="en-US" sz="3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Rolling out catchment area by catchment area </a:t>
            </a:r>
            <a:endParaRPr lang="en-US" sz="3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Sets forth quality indicators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Staged rollout </a:t>
            </a:r>
            <a:r>
              <a:rPr lang="en-US" sz="32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each catchment area</a:t>
            </a:r>
          </a:p>
          <a:p>
            <a:endParaRPr lang="en-US" sz="3200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43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18700</TotalTime>
  <Words>1103</Words>
  <Application>Microsoft Office PowerPoint</Application>
  <PresentationFormat>On-screen Show (4:3)</PresentationFormat>
  <Paragraphs>187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Century Gothic</vt:lpstr>
      <vt:lpstr>Courier New</vt:lpstr>
      <vt:lpstr>Palatino Linotype</vt:lpstr>
      <vt:lpstr>Verdana</vt:lpstr>
      <vt:lpstr>Executive</vt:lpstr>
      <vt:lpstr>Community-Based Care </vt:lpstr>
      <vt:lpstr>AGENDA</vt:lpstr>
      <vt:lpstr>What is Community-Based Care (CBC)?</vt:lpstr>
      <vt:lpstr>PowerPoint Presentation</vt:lpstr>
      <vt:lpstr> Background</vt:lpstr>
      <vt:lpstr> Senate Bill 11</vt:lpstr>
      <vt:lpstr>     Case Management</vt:lpstr>
      <vt:lpstr>     Court-Related Duties </vt:lpstr>
      <vt:lpstr>Implementation</vt:lpstr>
      <vt:lpstr>PowerPoint Presentation</vt:lpstr>
      <vt:lpstr> Foundation</vt:lpstr>
      <vt:lpstr> Staged Implementation</vt:lpstr>
      <vt:lpstr> Foster Care Redesign Catchment Areas (Initial)</vt:lpstr>
      <vt:lpstr>Implementation Updates </vt:lpstr>
      <vt:lpstr>Implementation Updates </vt:lpstr>
      <vt:lpstr>Implementation Updates </vt:lpstr>
      <vt:lpstr>Implementation Updates </vt:lpstr>
      <vt:lpstr>Advantages to Children, Youth and Families</vt:lpstr>
      <vt:lpstr>Region 3b SSCC - Outcomes</vt:lpstr>
      <vt:lpstr>PowerPoint Presentation</vt:lpstr>
      <vt:lpstr>PowerPoint Presentation</vt:lpstr>
    </vt:vector>
  </TitlesOfParts>
  <Company>HHSC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 Meeting</dc:title>
  <dc:creator>HHSC User</dc:creator>
  <cp:lastModifiedBy>Anthony,Randall G (DFPS)</cp:lastModifiedBy>
  <cp:revision>249</cp:revision>
  <cp:lastPrinted>2018-09-20T18:51:08Z</cp:lastPrinted>
  <dcterms:created xsi:type="dcterms:W3CDTF">2015-10-23T19:18:25Z</dcterms:created>
  <dcterms:modified xsi:type="dcterms:W3CDTF">2018-11-12T21:07:59Z</dcterms:modified>
</cp:coreProperties>
</file>