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70" r:id="rId2"/>
    <p:sldId id="259" r:id="rId3"/>
    <p:sldId id="279" r:id="rId4"/>
    <p:sldId id="260" r:id="rId5"/>
    <p:sldId id="268" r:id="rId6"/>
    <p:sldId id="262" r:id="rId7"/>
    <p:sldId id="263" r:id="rId8"/>
    <p:sldId id="276" r:id="rId9"/>
    <p:sldId id="264" r:id="rId10"/>
    <p:sldId id="271" r:id="rId11"/>
    <p:sldId id="277" r:id="rId12"/>
    <p:sldId id="278" r:id="rId13"/>
    <p:sldId id="266" r:id="rId14"/>
    <p:sldId id="269" r:id="rId15"/>
    <p:sldId id="280" r:id="rId16"/>
    <p:sldId id="275" r:id="rId17"/>
    <p:sldId id="274" r:id="rId18"/>
    <p:sldId id="267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nzalez,Gail (DFPS)" initials="GG" lastIdx="2" clrIdx="0"/>
  <p:cmAuthor id="1" name="KROMREEH" initials="K" lastIdx="12" clrIdx="1"/>
  <p:cmAuthor id="2" name="Burstain,Jane (DFPS)" initials="B(" lastIdx="7" clrIdx="2"/>
  <p:cmAuthor id="3" name="Barton,Annick (DFPS)" initials="AB" lastIdx="2" clrIdx="3"/>
  <p:cmAuthor id="4" name="Strauser,Ann K. (DFPS)" initials="AKS" lastIdx="1" clrIdx="4"/>
  <p:cmAuthor id="5" name="Marshall,Anna L (DFPS)" initials="AnnaM" lastIdx="2" clrIdx="5"/>
  <p:cmAuthor id="6" name="Melissa Rosser" initials="MR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24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5041" autoAdjust="0"/>
  </p:normalViewPr>
  <p:slideViewPr>
    <p:cSldViewPr>
      <p:cViewPr varScale="1">
        <p:scale>
          <a:sx n="99" d="100"/>
          <a:sy n="99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608" y="4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/>
              <a:t>Percentage</a:t>
            </a:r>
            <a:r>
              <a:rPr lang="en-US" b="1" baseline="0" dirty="0"/>
              <a:t> of Placements that are Kinship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Percent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</c:numCache>
            </c:numRef>
          </c:cat>
          <c:val>
            <c:numRef>
              <c:f>Sheet1!$C$3:$C$12</c:f>
              <c:numCache>
                <c:formatCode>0%</c:formatCode>
                <c:ptCount val="10"/>
                <c:pt idx="0">
                  <c:v>0.38</c:v>
                </c:pt>
                <c:pt idx="1">
                  <c:v>0.39</c:v>
                </c:pt>
                <c:pt idx="2">
                  <c:v>0.43</c:v>
                </c:pt>
                <c:pt idx="3">
                  <c:v>0.45</c:v>
                </c:pt>
                <c:pt idx="4">
                  <c:v>0.47</c:v>
                </c:pt>
                <c:pt idx="5">
                  <c:v>0.48</c:v>
                </c:pt>
                <c:pt idx="6">
                  <c:v>0.48</c:v>
                </c:pt>
                <c:pt idx="7">
                  <c:v>0.49</c:v>
                </c:pt>
                <c:pt idx="8">
                  <c:v>0.51</c:v>
                </c:pt>
                <c:pt idx="9">
                  <c:v>0.52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889187456"/>
        <c:axId val="-889190720"/>
      </c:barChart>
      <c:catAx>
        <c:axId val="-88918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Fiscal Year (FY)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9190720"/>
        <c:crosses val="autoZero"/>
        <c:auto val="1"/>
        <c:lblAlgn val="ctr"/>
        <c:lblOffset val="100"/>
        <c:noMultiLvlLbl val="0"/>
      </c:catAx>
      <c:valAx>
        <c:axId val="-889190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88918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Number of Kinship </a:t>
            </a:r>
            <a:r>
              <a:rPr lang="en-US" dirty="0"/>
              <a:t>Placements</a:t>
            </a:r>
          </a:p>
        </c:rich>
      </c:tx>
      <c:layout>
        <c:manualLayout>
          <c:xMode val="edge"/>
          <c:yMode val="edge"/>
          <c:x val="0.349167077519565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Kinship Placements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Sheet1!$A$3:$A$12</c:f>
              <c:numCache>
                <c:formatCode>General</c:formatCode>
                <c:ptCount val="10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</c:numCache>
            </c:numRef>
          </c:cat>
          <c:val>
            <c:numRef>
              <c:f>Sheet1!$B$3:$B$12</c:f>
              <c:numCache>
                <c:formatCode>#,##0</c:formatCode>
                <c:ptCount val="10"/>
                <c:pt idx="0">
                  <c:v>15312</c:v>
                </c:pt>
                <c:pt idx="1">
                  <c:v>16665</c:v>
                </c:pt>
                <c:pt idx="2">
                  <c:v>19501</c:v>
                </c:pt>
                <c:pt idx="3">
                  <c:v>20861</c:v>
                </c:pt>
                <c:pt idx="4">
                  <c:v>21267</c:v>
                </c:pt>
                <c:pt idx="5">
                  <c:v>21994</c:v>
                </c:pt>
                <c:pt idx="6">
                  <c:v>22506</c:v>
                </c:pt>
                <c:pt idx="7">
                  <c:v>23478</c:v>
                </c:pt>
                <c:pt idx="8">
                  <c:v>25116</c:v>
                </c:pt>
                <c:pt idx="9">
                  <c:v>26516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889185824"/>
        <c:axId val="-889191264"/>
      </c:lineChart>
      <c:catAx>
        <c:axId val="-889185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Fiscal Year (FY)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9191264"/>
        <c:crosses val="autoZero"/>
        <c:auto val="1"/>
        <c:lblAlgn val="ctr"/>
        <c:lblOffset val="100"/>
        <c:noMultiLvlLbl val="0"/>
      </c:catAx>
      <c:valAx>
        <c:axId val="-8891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918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Verified Relatives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Verified Relatives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78</c:v>
                </c:pt>
                <c:pt idx="2">
                  <c:v>248</c:v>
                </c:pt>
                <c:pt idx="3">
                  <c:v>394</c:v>
                </c:pt>
                <c:pt idx="4">
                  <c:v>368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9180928"/>
        <c:axId val="-889178752"/>
      </c:barChart>
      <c:catAx>
        <c:axId val="-8891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9178752"/>
        <c:crosses val="autoZero"/>
        <c:auto val="1"/>
        <c:lblAlgn val="ctr"/>
        <c:lblOffset val="100"/>
        <c:noMultiLvlLbl val="0"/>
      </c:catAx>
      <c:valAx>
        <c:axId val="-8891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918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% Kinship Adoptions of Total Adoptions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FY 09</c:v>
                </c:pt>
                <c:pt idx="1">
                  <c:v>FY 10</c:v>
                </c:pt>
                <c:pt idx="2">
                  <c:v>FY 11</c:v>
                </c:pt>
                <c:pt idx="3">
                  <c:v>FY 12</c:v>
                </c:pt>
                <c:pt idx="4">
                  <c:v>FY 13</c:v>
                </c:pt>
                <c:pt idx="5">
                  <c:v>FY 14</c:v>
                </c:pt>
                <c:pt idx="6">
                  <c:v>FY 15</c:v>
                </c:pt>
                <c:pt idx="7">
                  <c:v>FY 16</c:v>
                </c:pt>
                <c:pt idx="8">
                  <c:v>FY 17</c:v>
                </c:pt>
                <c:pt idx="9">
                  <c:v>FY 18</c:v>
                </c:pt>
              </c:strCache>
            </c:strRef>
          </c:cat>
          <c:val>
            <c:numRef>
              <c:f>Sheet1!$E$2:$E$11</c:f>
              <c:numCache>
                <c:formatCode>0.0%</c:formatCode>
                <c:ptCount val="10"/>
                <c:pt idx="0">
                  <c:v>0.43099999999999999</c:v>
                </c:pt>
                <c:pt idx="1">
                  <c:v>0.45300000000000001</c:v>
                </c:pt>
                <c:pt idx="2">
                  <c:v>0.42099999999999999</c:v>
                </c:pt>
                <c:pt idx="3">
                  <c:v>0.46800000000000003</c:v>
                </c:pt>
                <c:pt idx="4">
                  <c:v>0.499</c:v>
                </c:pt>
                <c:pt idx="5">
                  <c:v>0.48899999999999999</c:v>
                </c:pt>
                <c:pt idx="6">
                  <c:v>0.49</c:v>
                </c:pt>
                <c:pt idx="7">
                  <c:v>0.48299999999999998</c:v>
                </c:pt>
                <c:pt idx="8">
                  <c:v>0.502</c:v>
                </c:pt>
                <c:pt idx="9">
                  <c:v>0.49099999999999999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889183648"/>
        <c:axId val="-889180384"/>
      </c:barChart>
      <c:catAx>
        <c:axId val="-88918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9180384"/>
        <c:crosses val="autoZero"/>
        <c:auto val="1"/>
        <c:lblAlgn val="ctr"/>
        <c:lblOffset val="100"/>
        <c:noMultiLvlLbl val="0"/>
      </c:catAx>
      <c:valAx>
        <c:axId val="-8891803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88918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1C947522-5B4C-4402-9073-35A9DBC140C2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F412D5A-AED7-4353-ACF7-E87462D5A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8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5" tIns="46654" rIns="93305" bIns="46654" numCol="1" anchor="t" anchorCtr="0" compatLnSpc="1">
            <a:prstTxWarp prst="textNoShape">
              <a:avLst/>
            </a:prstTxWarp>
          </a:bodyPr>
          <a:lstStyle>
            <a:lvl1pPr defTabSz="933148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1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5" tIns="46654" rIns="93305" bIns="46654" numCol="1" anchor="t" anchorCtr="0" compatLnSpc="1">
            <a:prstTxWarp prst="textNoShape">
              <a:avLst/>
            </a:prstTxWarp>
          </a:bodyPr>
          <a:lstStyle>
            <a:lvl1pPr algn="r" defTabSz="933148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5" tIns="46654" rIns="93305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9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5" tIns="46654" rIns="93305" bIns="46654" numCol="1" anchor="b" anchorCtr="0" compatLnSpc="1">
            <a:prstTxWarp prst="textNoShape">
              <a:avLst/>
            </a:prstTxWarp>
          </a:bodyPr>
          <a:lstStyle>
            <a:lvl1pPr defTabSz="933148"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9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05" tIns="46654" rIns="93305" bIns="46654" numCol="1" anchor="b" anchorCtr="0" compatLnSpc="1">
            <a:prstTxWarp prst="textNoShape">
              <a:avLst/>
            </a:prstTxWarp>
          </a:bodyPr>
          <a:lstStyle>
            <a:lvl1pPr algn="r" defTabSz="933148">
              <a:defRPr sz="1200"/>
            </a:lvl1pPr>
          </a:lstStyle>
          <a:p>
            <a:fld id="{66679588-CCB7-4567-86C3-77DF0A2E22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75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8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2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1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34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16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3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1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66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8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79588-CCB7-4567-86C3-77DF0A2E22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4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50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E4C524-1224-4A94-AB1C-FD5F631B3A0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5" name="Line 4"/>
          <p:cNvSpPr>
            <a:spLocks noChangeShapeType="1"/>
          </p:cNvSpPr>
          <p:nvPr userDrawn="1"/>
        </p:nvSpPr>
        <p:spPr bwMode="auto">
          <a:xfrm>
            <a:off x="457200" y="5943600"/>
            <a:ext cx="8211152" cy="0"/>
          </a:xfrm>
          <a:prstGeom prst="line">
            <a:avLst/>
          </a:prstGeom>
          <a:noFill/>
          <a:ln w="50800" cmpd="sng">
            <a:solidFill>
              <a:srgbClr val="000066">
                <a:alpha val="82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41" y="914401"/>
            <a:ext cx="4421536" cy="996270"/>
          </a:xfrm>
          <a:prstGeom prst="rect">
            <a:avLst/>
          </a:prstGeom>
        </p:spPr>
      </p:pic>
      <p:sp>
        <p:nvSpPr>
          <p:cNvPr id="16" name="Line 4"/>
          <p:cNvSpPr>
            <a:spLocks noChangeShapeType="1"/>
          </p:cNvSpPr>
          <p:nvPr userDrawn="1"/>
        </p:nvSpPr>
        <p:spPr bwMode="auto">
          <a:xfrm>
            <a:off x="457200" y="2016580"/>
            <a:ext cx="8211152" cy="0"/>
          </a:xfrm>
          <a:prstGeom prst="line">
            <a:avLst/>
          </a:prstGeom>
          <a:noFill/>
          <a:ln w="50800" cmpd="sng">
            <a:solidFill>
              <a:srgbClr val="000066">
                <a:alpha val="82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19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  <p15:guide id="3" pos="4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096000" cy="96043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76CA1-7E89-4140-86D4-2D4B40D2D7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1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DAA4-2C66-47E3-830A-6038E89C82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6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172200" cy="86836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20C72-5B05-4446-B2D9-0A8BE9D707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2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3714F-06A4-4F6E-AFE8-8784C31FEF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9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21A6-0088-4395-92BB-DDD386B666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1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59A1-5156-4E09-9C56-0F6B754588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3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026" y="228600"/>
            <a:ext cx="6781800" cy="9604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B07B-AAE5-4835-8DA6-A98CE31C6E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9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E0E95-BAC9-4914-A03C-DBE64D6892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2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35679-2FB8-4131-AD0F-1B10585D7F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1D8A5-EB18-45F8-B033-1BDDAAB1F18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5413" y="304800"/>
            <a:ext cx="6097587" cy="76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498" y="1347944"/>
            <a:ext cx="8229600" cy="46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2CCA4-D7A7-4900-84B1-7B9BCFFDA57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3499" name="Line 4"/>
          <p:cNvSpPr>
            <a:spLocks noChangeShapeType="1"/>
          </p:cNvSpPr>
          <p:nvPr userDrawn="1"/>
        </p:nvSpPr>
        <p:spPr bwMode="auto">
          <a:xfrm>
            <a:off x="533400" y="6172200"/>
            <a:ext cx="8211152" cy="0"/>
          </a:xfrm>
          <a:prstGeom prst="line">
            <a:avLst/>
          </a:prstGeom>
          <a:noFill/>
          <a:ln w="50800" cmpd="sng">
            <a:solidFill>
              <a:srgbClr val="000066">
                <a:alpha val="82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533400" y="1143000"/>
            <a:ext cx="8211152" cy="0"/>
          </a:xfrm>
          <a:prstGeom prst="line">
            <a:avLst/>
          </a:prstGeom>
          <a:noFill/>
          <a:ln w="50800" cmpd="sng">
            <a:solidFill>
              <a:srgbClr val="000066">
                <a:alpha val="82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13460"/>
            <a:ext cx="1885771" cy="424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680" userDrawn="1">
          <p15:clr>
            <a:srgbClr val="F26B43"/>
          </p15:clr>
        </p15:guide>
        <p15:guide id="2" orient="horz" pos="192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  <p15:guide id="4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fps.state.tx.us/" TargetMode="External"/><Relationship Id="rId5" Type="http://schemas.openxmlformats.org/officeDocument/2006/relationships/hyperlink" Target="mailto:Anna.McArtor@dfps.state.tx.us" TargetMode="External"/><Relationship Id="rId4" Type="http://schemas.openxmlformats.org/officeDocument/2006/relationships/hyperlink" Target="mailto:Debbie.Bouldin@dfps.state.tx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457200" y="4775200"/>
            <a:ext cx="4800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600" kern="0" dirty="0" smtClean="0"/>
              <a:t>Kristene Blackstone</a:t>
            </a:r>
          </a:p>
          <a:p>
            <a:pPr algn="l"/>
            <a:r>
              <a:rPr lang="en-US" sz="2600" kern="0" dirty="0" smtClean="0"/>
              <a:t>Associate Commissioner for CPS</a:t>
            </a:r>
            <a:endParaRPr lang="en-US" sz="2600" kern="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676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CPS Kinship Program Updates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CPS Stakeholder Webinar</a:t>
            </a:r>
            <a:br>
              <a:rPr lang="en-US" sz="3000" dirty="0" smtClean="0"/>
            </a:br>
            <a:r>
              <a:rPr lang="en-US" sz="2600" dirty="0" smtClean="0"/>
              <a:t>April 4, 2019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7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44295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*Data Book</a:t>
            </a:r>
            <a:endParaRPr lang="en-US" sz="900" dirty="0"/>
          </a:p>
        </p:txBody>
      </p:sp>
      <p:graphicFrame>
        <p:nvGraphicFramePr>
          <p:cNvPr id="8" name="Chart 7" descr="Chart showing Percentage of Placements that are Kinship from FY 09 to FY 18. &#10;FY 09: 38 percent&#10;FY 10: 39 percent&#10;FY 11: 43 percent&#10;FY 12: 45 percent&#10;FY 13: 47 percent&#10;FY 14: 48 percent&#10;FY 15: 48 percent&#10;FY 16: 49 percent&#10;FY 17: 51 percent&#10;FY 18: 52 percen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608582"/>
              </p:ext>
            </p:extLst>
          </p:nvPr>
        </p:nvGraphicFramePr>
        <p:xfrm>
          <a:off x="1371600" y="3776895"/>
          <a:ext cx="6076950" cy="20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 descr="Chart showing the number of kinship placements from FY 09 to FY 18. Numbers show an increase in placements:&#10;FY 09: 15,312&#10;FY 10: 16,665&#10;FY 11: 19,501&#10;FY 12: 20,861&#10;FY 13: 21,267&#10;FY 14: 21,994&#10;FY 15: 22,506&#10;FY 16: 23,478&#10;FY 17: 25,116&#10;FY 18: 26,5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196605"/>
              </p:ext>
            </p:extLst>
          </p:nvPr>
        </p:nvGraphicFramePr>
        <p:xfrm>
          <a:off x="1600200" y="1250802"/>
          <a:ext cx="5222875" cy="241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169843" cy="868362"/>
          </a:xfrm>
        </p:spPr>
        <p:txBody>
          <a:bodyPr/>
          <a:lstStyle/>
          <a:p>
            <a:r>
              <a:rPr lang="en-US" dirty="0" smtClean="0"/>
              <a:t>Kinship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DRIT D90115 Relative Verified Foster Homes</a:t>
            </a:r>
            <a:endParaRPr lang="en-US" sz="1000" dirty="0"/>
          </a:p>
        </p:txBody>
      </p:sp>
      <p:graphicFrame>
        <p:nvGraphicFramePr>
          <p:cNvPr id="6" name="Content Placeholder 5" descr="Graph showing Kinship Foster Parents from FY 14 to FY 18.&#10;FY 14: 28&#10;FY 15: 78&#10;FY 16: 248&#10;FY 17: 394&#10;FY 18: 3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80673"/>
              </p:ext>
            </p:extLst>
          </p:nvPr>
        </p:nvGraphicFramePr>
        <p:xfrm>
          <a:off x="381000" y="1341438"/>
          <a:ext cx="8229600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Foster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0C72-5B05-4446-B2D9-0A8BE9D707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Text box giving the source of data as the DFPS Data Warehous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943600"/>
            <a:ext cx="4041675" cy="130000"/>
          </a:xfrm>
          <a:prstGeom prst="rect">
            <a:avLst/>
          </a:prstGeom>
        </p:spPr>
      </p:pic>
      <p:graphicFrame>
        <p:nvGraphicFramePr>
          <p:cNvPr id="7" name="Content Placeholder 6" descr="Graph showing the percentage kinship adoptions of total adoptions from FY 09 to FY 18.&#10;&#10;FY 09: 43.1 percent&#10;FY 10: 45.3 percent&#10;FY 11: 42.1 percent&#10;FY 12: 46.8 percent&#10;FY 13: 49.9 percent&#10;FY 14: 48.9 percent&#10;FY 15: 49 percent&#10;FY 16: 48.3 percent&#10;FY 17: 50.2 percent&#10;FY 18: 49.1 percent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489659"/>
              </p:ext>
            </p:extLst>
          </p:nvPr>
        </p:nvGraphicFramePr>
        <p:xfrm>
          <a:off x="381000" y="1341438"/>
          <a:ext cx="8077200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Adoptions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Photo of people holding hands. Photo does not show faces, just a close up of the hand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52525"/>
            <a:ext cx="3429000" cy="1464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224589"/>
            <a:ext cx="8543026" cy="250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</a:t>
            </a: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Caregiver Collaboration Group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Partnering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kinship caregivers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give CPS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unique and valuable perspective on how to improve services to families and children.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383" y="187420"/>
            <a:ext cx="6781800" cy="960438"/>
          </a:xfrm>
        </p:spPr>
        <p:txBody>
          <a:bodyPr/>
          <a:lstStyle/>
          <a:p>
            <a:r>
              <a:rPr lang="en-US" dirty="0" smtClean="0"/>
              <a:t>Kinship Collaboration Group (KCG)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1" descr="Photo depicting people in a circle with their hands in the middle showing teamwork and support.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79" y="1477469"/>
            <a:ext cx="4616134" cy="439019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059" y="1219200"/>
            <a:ext cx="6246829" cy="4525963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subset of the Kinship Caregiver Collaboration Group is </a:t>
            </a:r>
            <a:r>
              <a:rPr lang="en-US" sz="2200" b="1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Kinship Caregiver Support Groups (KSG)</a:t>
            </a:r>
            <a:r>
              <a:rPr lang="en-US" sz="22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en-US" sz="2200" kern="12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2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rovide </a:t>
            </a:r>
            <a:r>
              <a:rPr lang="en-US" sz="22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regional/local opportunities for Kinship caregivers with open CPS cases to </a:t>
            </a:r>
            <a:r>
              <a:rPr lang="en-US" sz="22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greater </a:t>
            </a:r>
            <a:r>
              <a:rPr lang="en-US" sz="2200" kern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insight of the CPS </a:t>
            </a:r>
            <a:r>
              <a:rPr lang="en-US" sz="22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input from kinship caregivers on methods to improve safety, permanency and well-being for children receiving CPS services and meaningful engagement of kinship caregivers and families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100807"/>
            <a:ext cx="6172200" cy="868362"/>
          </a:xfrm>
        </p:spPr>
        <p:txBody>
          <a:bodyPr/>
          <a:lstStyle/>
          <a:p>
            <a:r>
              <a:rPr lang="en-US" dirty="0" smtClean="0"/>
              <a:t>Regional Kinship Caregiver </a:t>
            </a:r>
            <a:br>
              <a:rPr lang="en-US" dirty="0" smtClean="0"/>
            </a:br>
            <a:r>
              <a:rPr lang="en-US" dirty="0" smtClean="0"/>
              <a:t>Support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Family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CASA and DFPS created in 2015</a:t>
            </a:r>
          </a:p>
          <a:p>
            <a:r>
              <a:rPr lang="en-US" dirty="0" smtClean="0"/>
              <a:t>Based on Family Finding Model</a:t>
            </a:r>
          </a:p>
          <a:p>
            <a:pPr marL="0" indent="0">
              <a:buNone/>
            </a:pPr>
            <a:r>
              <a:rPr lang="en-US" dirty="0" smtClean="0"/>
              <a:t>Primary Goals are</a:t>
            </a:r>
          </a:p>
          <a:p>
            <a:pPr marL="514350" indent="-514350">
              <a:buAutoNum type="arabicPeriod"/>
            </a:pPr>
            <a:r>
              <a:rPr lang="en-US" dirty="0" smtClean="0"/>
              <a:t>Strengthen collaboration to identify family members and fictive kin</a:t>
            </a:r>
          </a:p>
          <a:p>
            <a:pPr marL="514350" indent="-514350">
              <a:buAutoNum type="arabicPeriod"/>
            </a:pPr>
            <a:r>
              <a:rPr lang="en-US" dirty="0" smtClean="0"/>
              <a:t>Establish a lifetime network of adults to provide support to children and parents</a:t>
            </a:r>
          </a:p>
          <a:p>
            <a:pPr marL="0" indent="0">
              <a:buNone/>
            </a:pPr>
            <a:r>
              <a:rPr lang="en-US" dirty="0" smtClean="0"/>
              <a:t>31 counties and counting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0C72-5B05-4446-B2D9-0A8BE9D707D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4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0C72-5B05-4446-B2D9-0A8BE9D707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The logo for the University of Houston"/>
          <p:cNvPicPr>
            <a:picLocks noChangeAspect="1"/>
          </p:cNvPicPr>
          <p:nvPr/>
        </p:nvPicPr>
        <p:blipFill rotWithShape="1">
          <a:blip r:embed="rId3"/>
          <a:srcRect b="10518"/>
          <a:stretch/>
        </p:blipFill>
        <p:spPr>
          <a:xfrm>
            <a:off x="6248400" y="4191000"/>
            <a:ext cx="1551847" cy="13886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First Prevention Services Act (FFPSA) provides potential federal funding to states with 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Navigator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Programs</a:t>
            </a:r>
          </a:p>
          <a:p>
            <a:pPr marL="0" indent="0">
              <a:buNone/>
            </a:pPr>
            <a:endParaRPr lang="en-US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DFPS is working with the University of Houston to research Kinship Navigator Programs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Options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Costs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Navigator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0C72-5B05-4446-B2D9-0A8BE9D707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Photo of a compass 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6BC"/>
              </a:clrFrom>
              <a:clrTo>
                <a:srgbClr val="FCF6BC">
                  <a:alpha val="0"/>
                </a:srgbClr>
              </a:clrTo>
            </a:clrChange>
            <a:grayscl/>
            <a:lum/>
          </a:blip>
          <a:srcRect l="20000" r="22857"/>
          <a:stretch/>
        </p:blipFill>
        <p:spPr>
          <a:xfrm>
            <a:off x="7432589" y="1498171"/>
            <a:ext cx="1524000" cy="161925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7086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Navigator Program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 could include: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streamline, and expand the network of services and supports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caregivers and their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preventing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kinship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families from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unnecessary hardships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 families to overcome challenges outside of child welfare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</a:t>
            </a:r>
            <a:r>
              <a:rPr lang="en-US" dirty="0" smtClean="0"/>
              <a:t>Navigator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Graphic with an i on  the left side and the words find out mor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56049"/>
            <a:ext cx="3419475" cy="133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3276600"/>
            <a:ext cx="54777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Debbie.Bouldin@dfps.state.tx.us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PCA Program Specialist</a:t>
            </a:r>
            <a:b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Anna.McArtor@dfps.state.tx.us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Program Specialist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DFPS website</a:t>
            </a:r>
          </a:p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dfps.state.tx.us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Kinship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Photo of grandfather sitting with two girls on each side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09" y="2971800"/>
            <a:ext cx="2234691" cy="1853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3402" y="1321462"/>
            <a:ext cx="6857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Care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provided by a person who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en-US" sz="2200" dirty="0">
              <a:solidFill>
                <a:schemeClr val="tx2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been verified as a foster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otherwise licensed to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24-hour residential child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 formally approved by DFPS. </a:t>
            </a:r>
            <a:endParaRPr lang="en-US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Assessment completed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approval by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DFPS</a:t>
            </a:r>
          </a:p>
          <a:p>
            <a:pPr lvl="2"/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endParaRPr lang="en-US" sz="2200" dirty="0" smtClean="0">
              <a:solidFill>
                <a:schemeClr val="tx2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Formal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approval makes the unverified kinship caregiver potentially eligible for financial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</a:t>
            </a:r>
            <a:r>
              <a:rPr lang="en-US" sz="2200" dirty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the DFPS Relative and Other Designated Caregiver </a:t>
            </a:r>
            <a:r>
              <a:rPr lang="en-US" sz="2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1676400"/>
            <a:ext cx="630936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Provides love and care in a familiar setting;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Provides </a:t>
            </a:r>
            <a:r>
              <a:rPr lang="en-US" dirty="0"/>
              <a:t>parents with a sense of hope that children will remain connected to their birth families;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Enables children to live with people they know and trust;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Reinforces a child's sense of cultural identity and positive self-esteem;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Helps a child make and sustain extended family connections;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Continues </a:t>
            </a:r>
            <a:r>
              <a:rPr lang="en-US" dirty="0"/>
              <a:t>lifelong family traditions and memories;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Supports the child in building healthy relationships within the family;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Supports the child's need for safety and well-being;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Creates a sense of stability in the life of a child.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Benefits of Kinship Care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89939"/>
            <a:ext cx="5257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development caseworkers (KDW)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provide support and resources for unverified kinship caregivers. </a:t>
            </a:r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KDW serves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the primary caseworker responsible for finding local resources to meet the child’s and caregiver’s needs.</a:t>
            </a:r>
          </a:p>
          <a:p>
            <a:endParaRPr lang="en-US" sz="1600" dirty="0"/>
          </a:p>
        </p:txBody>
      </p:sp>
      <p:pic>
        <p:nvPicPr>
          <p:cNvPr id="4" name="Picture 3" descr="Photo of woman picking out clothes and holding up a shirt to a boy to see if it fit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94" y="2480540"/>
            <a:ext cx="3003242" cy="1958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29501"/>
            <a:ext cx="6781800" cy="960438"/>
          </a:xfrm>
        </p:spPr>
        <p:txBody>
          <a:bodyPr/>
          <a:lstStyle/>
          <a:p>
            <a:r>
              <a:rPr lang="en-US" dirty="0" smtClean="0"/>
              <a:t>Kinship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Photo of sign with in the shape of an arrow and the words financial assista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2681288" cy="178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38200" y="1905000"/>
            <a:ext cx="4191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help unverified kinship caregivers care for children, limited financial assistance is available through the </a:t>
            </a:r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DFPS Relative and Other Designated Caregiver </a:t>
            </a:r>
            <a:r>
              <a:rPr lang="en-US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(RODC)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and Other Designated Caregiver Program (RODC)</a:t>
            </a:r>
          </a:p>
        </p:txBody>
      </p:sp>
    </p:spTree>
    <p:extLst>
      <p:ext uri="{BB962C8B-B14F-4D97-AF65-F5344CB8AC3E}">
        <p14:creationId xmlns:p14="http://schemas.microsoft.com/office/powerpoint/2010/main" val="5625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collage of six photos of families of various ethnicitie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752601"/>
            <a:ext cx="3086101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57200" y="1371600"/>
            <a:ext cx="5029200" cy="4555093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September 1, 2017, HB4 replaced the Integration Payment and the Annual Reimbursement with the </a:t>
            </a:r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Monthly Reimbursement</a:t>
            </a:r>
            <a:endParaRPr lang="en-US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$11.55 per day per child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per 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Time-limited for the child and paid for up to 12 months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026" y="152400"/>
            <a:ext cx="6781800" cy="960438"/>
          </a:xfrm>
        </p:spPr>
        <p:txBody>
          <a:bodyPr/>
          <a:lstStyle/>
          <a:p>
            <a:r>
              <a:rPr lang="en-US" dirty="0" smtClean="0"/>
              <a:t>Relative and Other Designated Caregiver Program (</a:t>
            </a:r>
            <a:r>
              <a:rPr lang="en-US" smtClean="0"/>
              <a:t>RODC</a:t>
            </a:r>
            <a:r>
              <a:rPr lang="en-US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0080" y="1143000"/>
            <a:ext cx="8046720" cy="5029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numCol="2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being placed must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in DFPS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conservatorship</a:t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being placed with a kinship caregiver formally approved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DFPS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the home assessment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in which the child is being placed is not a verified foster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group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 receiving foster care maintenance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Caregiver must sign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abide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Kinship Caregiver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Caregiver’s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income does not exceed 300 percent of 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federal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poverty limit. Total family income must include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household members.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5729"/>
            <a:ext cx="6781800" cy="960438"/>
          </a:xfrm>
        </p:spPr>
        <p:txBody>
          <a:bodyPr/>
          <a:lstStyle/>
          <a:p>
            <a:r>
              <a:rPr lang="en-US" dirty="0" smtClean="0"/>
              <a:t>Kinship Monthly Reimbursement Eligibility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Photo of man and woman with small boy. Woman is holding the boy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1" y="1771093"/>
            <a:ext cx="2860550" cy="1629251"/>
          </a:xfrm>
          <a:prstGeom prst="rect">
            <a:avLst/>
          </a:prstGeom>
        </p:spPr>
      </p:pic>
      <p:pic>
        <p:nvPicPr>
          <p:cNvPr id="10" name="Picture 9" descr="Photo of woman and girl smiling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3" y="1600200"/>
            <a:ext cx="1811382" cy="1188720"/>
          </a:xfrm>
          <a:prstGeom prst="rect">
            <a:avLst/>
          </a:prstGeom>
        </p:spPr>
      </p:pic>
      <p:pic>
        <p:nvPicPr>
          <p:cNvPr id="11" name="Picture 10" descr="Photo of man and boy lying on their stomachs in the grass. Boy  is holding a soccer ball. Both are smiling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31" y="3843813"/>
            <a:ext cx="3019425" cy="1514475"/>
          </a:xfrm>
          <a:prstGeom prst="rect">
            <a:avLst/>
          </a:prstGeom>
        </p:spPr>
      </p:pic>
      <p:pic>
        <p:nvPicPr>
          <p:cNvPr id="12" name="Picture 11" descr="Photo of woman hugging a boy. Both are smiling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9" y="4609188"/>
            <a:ext cx="1930732" cy="1280160"/>
          </a:xfrm>
          <a:prstGeom prst="rect">
            <a:avLst/>
          </a:prstGeom>
        </p:spPr>
      </p:pic>
      <p:pic>
        <p:nvPicPr>
          <p:cNvPr id="13" name="Picture 12" descr="Photo of man with a girl on his shoulders. Man is raising the girl's arms and both are smiling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6" y="2895600"/>
            <a:ext cx="2377302" cy="15478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11344" y="1771093"/>
            <a:ext cx="3145054" cy="3840163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FY 2018, DFPS reimbursed approximately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9,822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caregivers for the cost of caring for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16,872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children in conservatorship</a:t>
            </a:r>
          </a:p>
          <a:p>
            <a:pPr marL="0" indent="0" algn="ctr"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 Monthly Reimbursement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EB07B-AAE5-4835-8DA6-A98CE31C6EA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Photo of man and boy. The boy is standing behind the man with his arms draped over his shoulders. Both are smiling."/>
          <p:cNvPicPr/>
          <p:nvPr/>
        </p:nvPicPr>
        <p:blipFill rotWithShape="1">
          <a:blip r:embed="rId3"/>
          <a:srcRect l="30559" t="31493" r="61694" b="37404"/>
          <a:stretch/>
        </p:blipFill>
        <p:spPr bwMode="auto">
          <a:xfrm>
            <a:off x="285750" y="3124200"/>
            <a:ext cx="2011680" cy="256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7430" y="3788706"/>
            <a:ext cx="6370320" cy="2011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numCol="1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eligible kinship caregiver may request the reimbursement for the three years following the award of PMC of the child, or until the child reaches age 18, whichever comes first.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11" y="1219201"/>
            <a:ext cx="720398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numCol="1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Kinship caregivers can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an annual reimbursement of up to $500 per child for child-related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costs if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kinship caregiver obtains permanent managing conservatorship (PMC) of the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781800" cy="960438"/>
          </a:xfrm>
        </p:spPr>
        <p:txBody>
          <a:bodyPr/>
          <a:lstStyle/>
          <a:p>
            <a:r>
              <a:rPr lang="en-US" sz="2400" dirty="0" smtClean="0"/>
              <a:t>Post-Permanent Managing Conservatorship Reimbursement Payment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35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ODC PPT.potx" id="{1ADA2F51-9AC5-41A8-A1F3-A64DFC268476}" vid="{9C5088E3-12C6-4DDE-BA9B-C18BFDDA58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RODC PPT</Template>
  <TotalTime>6912</TotalTime>
  <Words>650</Words>
  <Application>Microsoft Office PowerPoint</Application>
  <PresentationFormat>On-screen Show (4:3)</PresentationFormat>
  <Paragraphs>132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Verdana</vt:lpstr>
      <vt:lpstr>1_Default Design</vt:lpstr>
      <vt:lpstr> CPS Kinship Program Updates  CPS Stakeholder Webinar April 4, 2019</vt:lpstr>
      <vt:lpstr>Kinship Care</vt:lpstr>
      <vt:lpstr>                  Benefits of Kinship Care  </vt:lpstr>
      <vt:lpstr>Kinship Program</vt:lpstr>
      <vt:lpstr>Relative and Other Designated Caregiver Program (RODC)</vt:lpstr>
      <vt:lpstr>Relative and Other Designated Caregiver Program (RODC)</vt:lpstr>
      <vt:lpstr>Kinship Monthly Reimbursement Eligibility</vt:lpstr>
      <vt:lpstr>Kinship Monthly Reimbursement</vt:lpstr>
      <vt:lpstr>Post-Permanent Managing Conservatorship Reimbursement Payment</vt:lpstr>
      <vt:lpstr>Kinship Growth</vt:lpstr>
      <vt:lpstr>Kinship Foster Parents</vt:lpstr>
      <vt:lpstr>Kinship Adoptions</vt:lpstr>
      <vt:lpstr>Kinship Collaboration Group (KCG)</vt:lpstr>
      <vt:lpstr>Regional Kinship Caregiver  Support Groups</vt:lpstr>
      <vt:lpstr>Collaborative Family Engagement</vt:lpstr>
      <vt:lpstr>Kinship Navigator</vt:lpstr>
      <vt:lpstr>Kinship Navigator (continued)</vt:lpstr>
      <vt:lpstr>Questions about Kinship</vt:lpstr>
    </vt:vector>
  </TitlesOfParts>
  <Company>DFPS</Company>
  <LinksUpToDate>false</LinksUpToDate>
  <SharedDoc>false</SharedDoc>
  <HyperlinkBase>http://www.dfps.state.tx.us/About_DFPS/Reports_and_Presentations/Agencywide/documents/2016/2016-07-12-DFPS_Presentation_HHS.pptx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and Other Designated Caregiver Program</dc:title>
  <dc:subject>DFPS Overview and Status</dc:subject>
  <dc:creator>Bouldin,Debbie (DFPS)</dc:creator>
  <cp:lastModifiedBy>Pradeep,Anita (DFPS)</cp:lastModifiedBy>
  <cp:revision>112</cp:revision>
  <cp:lastPrinted>2019-04-02T17:56:11Z</cp:lastPrinted>
  <dcterms:created xsi:type="dcterms:W3CDTF">2019-01-28T17:43:58Z</dcterms:created>
  <dcterms:modified xsi:type="dcterms:W3CDTF">2019-04-05T18:58:22Z</dcterms:modified>
  <cp:category>Agencywide Reports and Presentations</cp:category>
</cp:coreProperties>
</file>