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24"/>
  </p:notesMasterIdLst>
  <p:handoutMasterIdLst>
    <p:handoutMasterId r:id="rId25"/>
  </p:handoutMasterIdLst>
  <p:sldIdLst>
    <p:sldId id="256" r:id="rId2"/>
    <p:sldId id="258" r:id="rId3"/>
    <p:sldId id="259" r:id="rId4"/>
    <p:sldId id="271" r:id="rId5"/>
    <p:sldId id="265" r:id="rId6"/>
    <p:sldId id="278" r:id="rId7"/>
    <p:sldId id="281" r:id="rId8"/>
    <p:sldId id="279" r:id="rId9"/>
    <p:sldId id="280" r:id="rId10"/>
    <p:sldId id="263" r:id="rId11"/>
    <p:sldId id="257" r:id="rId12"/>
    <p:sldId id="266" r:id="rId13"/>
    <p:sldId id="272" r:id="rId14"/>
    <p:sldId id="273" r:id="rId15"/>
    <p:sldId id="269" r:id="rId16"/>
    <p:sldId id="267" r:id="rId17"/>
    <p:sldId id="270" r:id="rId18"/>
    <p:sldId id="275" r:id="rId19"/>
    <p:sldId id="268" r:id="rId20"/>
    <p:sldId id="274" r:id="rId21"/>
    <p:sldId id="277" r:id="rId22"/>
    <p:sldId id="276" r:id="rId23"/>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F6FAEE15-FDF9-402D-8E86-1CA9F9F5821A}">
          <p14:sldIdLst>
            <p14:sldId id="256"/>
          </p14:sldIdLst>
        </p14:section>
        <p14:section name="Untitled Section" id="{B0108DC2-9563-4569-A781-E5E22F9DAB2C}">
          <p14:sldIdLst>
            <p14:sldId id="258"/>
          </p14:sldIdLst>
        </p14:section>
        <p14:section name="Untitled Section" id="{A710D137-56B5-4CCC-8A71-5AFBED3AF96D}">
          <p14:sldIdLst>
            <p14:sldId id="259"/>
            <p14:sldId id="271"/>
            <p14:sldId id="265"/>
            <p14:sldId id="278"/>
            <p14:sldId id="281"/>
            <p14:sldId id="279"/>
            <p14:sldId id="280"/>
            <p14:sldId id="263"/>
            <p14:sldId id="257"/>
            <p14:sldId id="266"/>
            <p14:sldId id="272"/>
            <p14:sldId id="273"/>
            <p14:sldId id="269"/>
            <p14:sldId id="267"/>
            <p14:sldId id="270"/>
            <p14:sldId id="275"/>
            <p14:sldId id="268"/>
            <p14:sldId id="274"/>
            <p14:sldId id="277"/>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onzalez,Gail (DFPS)" initials="GG" lastIdx="2" clrIdx="0"/>
  <p:cmAuthor id="7" name="Ridgway,Stephanie (DFPS)" initials="R(" lastIdx="2" clrIdx="7">
    <p:extLst>
      <p:ext uri="{19B8F6BF-5375-455C-9EA6-DF929625EA0E}">
        <p15:presenceInfo xmlns:p15="http://schemas.microsoft.com/office/powerpoint/2012/main" userId="S-1-5-21-179771890-1403152704-1231754661-300762" providerId="AD"/>
      </p:ext>
    </p:extLst>
  </p:cmAuthor>
  <p:cmAuthor id="1" name="KROMREEH" initials="K" lastIdx="12" clrIdx="1"/>
  <p:cmAuthor id="2" name="Burstain,Jane (DFPS)" initials="B(" lastIdx="7" clrIdx="2"/>
  <p:cmAuthor id="3" name="Barton,Annick (DFPS)" initials="AB" lastIdx="2" clrIdx="3"/>
  <p:cmAuthor id="4" name="Strauser,Ann K. (DFPS)" initials="AKS" lastIdx="1" clrIdx="4"/>
  <p:cmAuthor id="5" name="Marshall,Anna L (DFPS)" initials="AnnaM" lastIdx="2" clrIdx="5"/>
  <p:cmAuthor id="6" name="Melissa Rosser" initials="MR" lastIdx="1"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424A"/>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9747" autoAdjust="0"/>
  </p:normalViewPr>
  <p:slideViewPr>
    <p:cSldViewPr>
      <p:cViewPr varScale="1">
        <p:scale>
          <a:sx n="57" d="100"/>
          <a:sy n="57" d="100"/>
        </p:scale>
        <p:origin x="178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3576"/>
    </p:cViewPr>
  </p:sorterViewPr>
  <p:notesViewPr>
    <p:cSldViewPr showGuides="1">
      <p:cViewPr varScale="1">
        <p:scale>
          <a:sx n="87" d="100"/>
          <a:sy n="87" d="100"/>
        </p:scale>
        <p:origin x="3798" y="9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238" cy="465138"/>
          </a:xfrm>
          <a:prstGeom prst="rect">
            <a:avLst/>
          </a:prstGeom>
        </p:spPr>
        <p:txBody>
          <a:bodyPr vert="horz" lIns="91429" tIns="45714" rIns="91429" bIns="45714" rtlCol="0"/>
          <a:lstStyle>
            <a:lvl1pPr algn="l">
              <a:defRPr sz="1200"/>
            </a:lvl1pPr>
          </a:lstStyle>
          <a:p>
            <a:endParaRPr lang="en-US" dirty="0"/>
          </a:p>
        </p:txBody>
      </p:sp>
      <p:sp>
        <p:nvSpPr>
          <p:cNvPr id="3" name="Date Placeholder 2"/>
          <p:cNvSpPr>
            <a:spLocks noGrp="1"/>
          </p:cNvSpPr>
          <p:nvPr>
            <p:ph type="dt" sz="quarter" idx="1"/>
          </p:nvPr>
        </p:nvSpPr>
        <p:spPr>
          <a:xfrm>
            <a:off x="3978276" y="0"/>
            <a:ext cx="3043238" cy="465138"/>
          </a:xfrm>
          <a:prstGeom prst="rect">
            <a:avLst/>
          </a:prstGeom>
        </p:spPr>
        <p:txBody>
          <a:bodyPr vert="horz" lIns="91429" tIns="45714" rIns="91429" bIns="45714" rtlCol="0"/>
          <a:lstStyle>
            <a:lvl1pPr algn="r">
              <a:defRPr sz="1200"/>
            </a:lvl1pPr>
          </a:lstStyle>
          <a:p>
            <a:fld id="{1C947522-5B4C-4402-9073-35A9DBC140C2}" type="datetimeFigureOut">
              <a:rPr lang="en-US" smtClean="0"/>
              <a:t>2/26/2020</a:t>
            </a:fld>
            <a:endParaRPr lang="en-US" dirty="0"/>
          </a:p>
        </p:txBody>
      </p:sp>
      <p:sp>
        <p:nvSpPr>
          <p:cNvPr id="4" name="Footer Placeholder 3"/>
          <p:cNvSpPr>
            <a:spLocks noGrp="1"/>
          </p:cNvSpPr>
          <p:nvPr>
            <p:ph type="ftr" sz="quarter" idx="2"/>
          </p:nvPr>
        </p:nvSpPr>
        <p:spPr>
          <a:xfrm>
            <a:off x="1" y="8842375"/>
            <a:ext cx="3043238" cy="465138"/>
          </a:xfrm>
          <a:prstGeom prst="rect">
            <a:avLst/>
          </a:prstGeom>
        </p:spPr>
        <p:txBody>
          <a:bodyPr vert="horz" lIns="91429" tIns="45714" rIns="91429" bIns="4571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276" y="8842375"/>
            <a:ext cx="3043238" cy="465138"/>
          </a:xfrm>
          <a:prstGeom prst="rect">
            <a:avLst/>
          </a:prstGeom>
        </p:spPr>
        <p:txBody>
          <a:bodyPr vert="horz" lIns="91429" tIns="45714" rIns="91429" bIns="45714" rtlCol="0" anchor="b"/>
          <a:lstStyle>
            <a:lvl1pPr algn="r">
              <a:defRPr sz="1200"/>
            </a:lvl1pPr>
          </a:lstStyle>
          <a:p>
            <a:fld id="{AF412D5A-AED7-4353-ACF7-E87462D5AE69}" type="slidenum">
              <a:rPr lang="en-US" smtClean="0"/>
              <a:t>‹#›</a:t>
            </a:fld>
            <a:endParaRPr lang="en-US" dirty="0"/>
          </a:p>
        </p:txBody>
      </p:sp>
    </p:spTree>
    <p:extLst>
      <p:ext uri="{BB962C8B-B14F-4D97-AF65-F5344CB8AC3E}">
        <p14:creationId xmlns:p14="http://schemas.microsoft.com/office/powerpoint/2010/main" val="20978872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05" tIns="46654" rIns="93305" bIns="46654" numCol="1" anchor="t" anchorCtr="0" compatLnSpc="1">
            <a:prstTxWarp prst="textNoShape">
              <a:avLst/>
            </a:prstTxWarp>
          </a:bodyPr>
          <a:lstStyle>
            <a:lvl1pPr defTabSz="933148">
              <a:defRPr sz="1200"/>
            </a:lvl1pPr>
          </a:lstStyle>
          <a:p>
            <a:endParaRPr lang="en-US" dirty="0"/>
          </a:p>
        </p:txBody>
      </p:sp>
      <p:sp>
        <p:nvSpPr>
          <p:cNvPr id="4099" name="Rectangle 3"/>
          <p:cNvSpPr>
            <a:spLocks noGrp="1" noChangeArrowheads="1"/>
          </p:cNvSpPr>
          <p:nvPr>
            <p:ph type="dt" idx="1"/>
          </p:nvPr>
        </p:nvSpPr>
        <p:spPr bwMode="auto">
          <a:xfrm>
            <a:off x="3977531" y="1"/>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05" tIns="46654" rIns="93305" bIns="46654" numCol="1" anchor="t" anchorCtr="0" compatLnSpc="1">
            <a:prstTxWarp prst="textNoShape">
              <a:avLst/>
            </a:prstTxWarp>
          </a:bodyPr>
          <a:lstStyle>
            <a:lvl1pPr algn="r" defTabSz="933148">
              <a:defRPr sz="1200"/>
            </a:lvl1pPr>
          </a:lstStyle>
          <a:p>
            <a:endParaRPr lang="en-US" dirty="0"/>
          </a:p>
        </p:txBody>
      </p:sp>
      <p:sp>
        <p:nvSpPr>
          <p:cNvPr id="4100"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702947" y="4422459"/>
            <a:ext cx="5617208" cy="4188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05" tIns="46654" rIns="93305" bIns="4665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1" y="8841739"/>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05" tIns="46654" rIns="93305" bIns="46654" numCol="1" anchor="b" anchorCtr="0" compatLnSpc="1">
            <a:prstTxWarp prst="textNoShape">
              <a:avLst/>
            </a:prstTxWarp>
          </a:bodyPr>
          <a:lstStyle>
            <a:lvl1pPr defTabSz="933148">
              <a:defRPr sz="1200"/>
            </a:lvl1pPr>
          </a:lstStyle>
          <a:p>
            <a:endParaRPr lang="en-US" dirty="0"/>
          </a:p>
        </p:txBody>
      </p:sp>
      <p:sp>
        <p:nvSpPr>
          <p:cNvPr id="4103" name="Rectangle 7"/>
          <p:cNvSpPr>
            <a:spLocks noGrp="1" noChangeArrowheads="1"/>
          </p:cNvSpPr>
          <p:nvPr>
            <p:ph type="sldNum" sz="quarter" idx="5"/>
          </p:nvPr>
        </p:nvSpPr>
        <p:spPr bwMode="auto">
          <a:xfrm>
            <a:off x="3977531" y="8841739"/>
            <a:ext cx="3043979" cy="465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05" tIns="46654" rIns="93305" bIns="46654" numCol="1" anchor="b" anchorCtr="0" compatLnSpc="1">
            <a:prstTxWarp prst="textNoShape">
              <a:avLst/>
            </a:prstTxWarp>
          </a:bodyPr>
          <a:lstStyle>
            <a:lvl1pPr algn="r" defTabSz="933148">
              <a:defRPr sz="1200"/>
            </a:lvl1pPr>
          </a:lstStyle>
          <a:p>
            <a:fld id="{66679588-CCB7-4567-86C3-77DF0A2E2269}" type="slidenum">
              <a:rPr lang="en-US"/>
              <a:pPr/>
              <a:t>‹#›</a:t>
            </a:fld>
            <a:endParaRPr lang="en-US" dirty="0"/>
          </a:p>
        </p:txBody>
      </p:sp>
    </p:spTree>
    <p:extLst>
      <p:ext uri="{BB962C8B-B14F-4D97-AF65-F5344CB8AC3E}">
        <p14:creationId xmlns:p14="http://schemas.microsoft.com/office/powerpoint/2010/main" val="23877755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a:t>
            </a:fld>
            <a:endParaRPr lang="en-US" dirty="0"/>
          </a:p>
        </p:txBody>
      </p:sp>
    </p:spTree>
    <p:extLst>
      <p:ext uri="{BB962C8B-B14F-4D97-AF65-F5344CB8AC3E}">
        <p14:creationId xmlns:p14="http://schemas.microsoft.com/office/powerpoint/2010/main" val="226934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10</a:t>
            </a:fld>
            <a:endParaRPr lang="en-US" dirty="0"/>
          </a:p>
        </p:txBody>
      </p:sp>
    </p:spTree>
    <p:extLst>
      <p:ext uri="{BB962C8B-B14F-4D97-AF65-F5344CB8AC3E}">
        <p14:creationId xmlns:p14="http://schemas.microsoft.com/office/powerpoint/2010/main" val="4989913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11</a:t>
            </a:fld>
            <a:endParaRPr lang="en-US" dirty="0"/>
          </a:p>
        </p:txBody>
      </p:sp>
    </p:spTree>
    <p:extLst>
      <p:ext uri="{BB962C8B-B14F-4D97-AF65-F5344CB8AC3E}">
        <p14:creationId xmlns:p14="http://schemas.microsoft.com/office/powerpoint/2010/main" val="36221932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12</a:t>
            </a:fld>
            <a:endParaRPr lang="en-US" dirty="0"/>
          </a:p>
        </p:txBody>
      </p:sp>
    </p:spTree>
    <p:extLst>
      <p:ext uri="{BB962C8B-B14F-4D97-AF65-F5344CB8AC3E}">
        <p14:creationId xmlns:p14="http://schemas.microsoft.com/office/powerpoint/2010/main" val="4684905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13</a:t>
            </a:fld>
            <a:endParaRPr lang="en-US" dirty="0"/>
          </a:p>
        </p:txBody>
      </p:sp>
    </p:spTree>
    <p:extLst>
      <p:ext uri="{BB962C8B-B14F-4D97-AF65-F5344CB8AC3E}">
        <p14:creationId xmlns:p14="http://schemas.microsoft.com/office/powerpoint/2010/main" val="14290634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14</a:t>
            </a:fld>
            <a:endParaRPr lang="en-US" dirty="0"/>
          </a:p>
        </p:txBody>
      </p:sp>
    </p:spTree>
    <p:extLst>
      <p:ext uri="{BB962C8B-B14F-4D97-AF65-F5344CB8AC3E}">
        <p14:creationId xmlns:p14="http://schemas.microsoft.com/office/powerpoint/2010/main" val="348772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15</a:t>
            </a:fld>
            <a:endParaRPr lang="en-US" dirty="0"/>
          </a:p>
        </p:txBody>
      </p:sp>
    </p:spTree>
    <p:extLst>
      <p:ext uri="{BB962C8B-B14F-4D97-AF65-F5344CB8AC3E}">
        <p14:creationId xmlns:p14="http://schemas.microsoft.com/office/powerpoint/2010/main" val="258652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16</a:t>
            </a:fld>
            <a:endParaRPr lang="en-US" dirty="0"/>
          </a:p>
        </p:txBody>
      </p:sp>
    </p:spTree>
    <p:extLst>
      <p:ext uri="{BB962C8B-B14F-4D97-AF65-F5344CB8AC3E}">
        <p14:creationId xmlns:p14="http://schemas.microsoft.com/office/powerpoint/2010/main" val="919027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17</a:t>
            </a:fld>
            <a:endParaRPr lang="en-US" dirty="0"/>
          </a:p>
        </p:txBody>
      </p:sp>
    </p:spTree>
    <p:extLst>
      <p:ext uri="{BB962C8B-B14F-4D97-AF65-F5344CB8AC3E}">
        <p14:creationId xmlns:p14="http://schemas.microsoft.com/office/powerpoint/2010/main" val="8131883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18</a:t>
            </a:fld>
            <a:endParaRPr lang="en-US" dirty="0"/>
          </a:p>
        </p:txBody>
      </p:sp>
    </p:spTree>
    <p:extLst>
      <p:ext uri="{BB962C8B-B14F-4D97-AF65-F5344CB8AC3E}">
        <p14:creationId xmlns:p14="http://schemas.microsoft.com/office/powerpoint/2010/main" val="31922810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19</a:t>
            </a:fld>
            <a:endParaRPr lang="en-US" dirty="0"/>
          </a:p>
        </p:txBody>
      </p:sp>
    </p:spTree>
    <p:extLst>
      <p:ext uri="{BB962C8B-B14F-4D97-AF65-F5344CB8AC3E}">
        <p14:creationId xmlns:p14="http://schemas.microsoft.com/office/powerpoint/2010/main" val="807558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2</a:t>
            </a:fld>
            <a:endParaRPr lang="en-US" dirty="0"/>
          </a:p>
        </p:txBody>
      </p:sp>
    </p:spTree>
    <p:extLst>
      <p:ext uri="{BB962C8B-B14F-4D97-AF65-F5344CB8AC3E}">
        <p14:creationId xmlns:p14="http://schemas.microsoft.com/office/powerpoint/2010/main" val="7906982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20</a:t>
            </a:fld>
            <a:endParaRPr lang="en-US" dirty="0"/>
          </a:p>
        </p:txBody>
      </p:sp>
    </p:spTree>
    <p:extLst>
      <p:ext uri="{BB962C8B-B14F-4D97-AF65-F5344CB8AC3E}">
        <p14:creationId xmlns:p14="http://schemas.microsoft.com/office/powerpoint/2010/main" val="8602974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21</a:t>
            </a:fld>
            <a:endParaRPr lang="en-US" dirty="0"/>
          </a:p>
        </p:txBody>
      </p:sp>
    </p:spTree>
    <p:extLst>
      <p:ext uri="{BB962C8B-B14F-4D97-AF65-F5344CB8AC3E}">
        <p14:creationId xmlns:p14="http://schemas.microsoft.com/office/powerpoint/2010/main" val="3658724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22</a:t>
            </a:fld>
            <a:endParaRPr lang="en-US" dirty="0"/>
          </a:p>
        </p:txBody>
      </p:sp>
    </p:spTree>
    <p:extLst>
      <p:ext uri="{BB962C8B-B14F-4D97-AF65-F5344CB8AC3E}">
        <p14:creationId xmlns:p14="http://schemas.microsoft.com/office/powerpoint/2010/main" val="2517118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3</a:t>
            </a:fld>
            <a:endParaRPr lang="en-US" dirty="0"/>
          </a:p>
        </p:txBody>
      </p:sp>
    </p:spTree>
    <p:extLst>
      <p:ext uri="{BB962C8B-B14F-4D97-AF65-F5344CB8AC3E}">
        <p14:creationId xmlns:p14="http://schemas.microsoft.com/office/powerpoint/2010/main" val="947570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4</a:t>
            </a:fld>
            <a:endParaRPr lang="en-US" dirty="0"/>
          </a:p>
        </p:txBody>
      </p:sp>
    </p:spTree>
    <p:extLst>
      <p:ext uri="{BB962C8B-B14F-4D97-AF65-F5344CB8AC3E}">
        <p14:creationId xmlns:p14="http://schemas.microsoft.com/office/powerpoint/2010/main" val="3964841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5</a:t>
            </a:fld>
            <a:endParaRPr lang="en-US" dirty="0"/>
          </a:p>
        </p:txBody>
      </p:sp>
    </p:spTree>
    <p:extLst>
      <p:ext uri="{BB962C8B-B14F-4D97-AF65-F5344CB8AC3E}">
        <p14:creationId xmlns:p14="http://schemas.microsoft.com/office/powerpoint/2010/main" val="2633126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6</a:t>
            </a:fld>
            <a:endParaRPr lang="en-US" dirty="0"/>
          </a:p>
        </p:txBody>
      </p:sp>
    </p:spTree>
    <p:extLst>
      <p:ext uri="{BB962C8B-B14F-4D97-AF65-F5344CB8AC3E}">
        <p14:creationId xmlns:p14="http://schemas.microsoft.com/office/powerpoint/2010/main" val="1736312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7</a:t>
            </a:fld>
            <a:endParaRPr lang="en-US" dirty="0"/>
          </a:p>
        </p:txBody>
      </p:sp>
    </p:spTree>
    <p:extLst>
      <p:ext uri="{BB962C8B-B14F-4D97-AF65-F5344CB8AC3E}">
        <p14:creationId xmlns:p14="http://schemas.microsoft.com/office/powerpoint/2010/main" val="1747717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8</a:t>
            </a:fld>
            <a:endParaRPr lang="en-US" dirty="0"/>
          </a:p>
        </p:txBody>
      </p:sp>
    </p:spTree>
    <p:extLst>
      <p:ext uri="{BB962C8B-B14F-4D97-AF65-F5344CB8AC3E}">
        <p14:creationId xmlns:p14="http://schemas.microsoft.com/office/powerpoint/2010/main" val="272157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79588-CCB7-4567-86C3-77DF0A2E2269}" type="slidenum">
              <a:rPr lang="en-US" smtClean="0"/>
              <a:pPr/>
              <a:t>9</a:t>
            </a:fld>
            <a:endParaRPr lang="en-US" dirty="0"/>
          </a:p>
        </p:txBody>
      </p:sp>
    </p:spTree>
    <p:extLst>
      <p:ext uri="{BB962C8B-B14F-4D97-AF65-F5344CB8AC3E}">
        <p14:creationId xmlns:p14="http://schemas.microsoft.com/office/powerpoint/2010/main" val="41552323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a:xfrm>
            <a:off x="685800" y="2130425"/>
            <a:ext cx="7772400" cy="1470025"/>
          </a:xfrm>
        </p:spPr>
        <p:txBody>
          <a:bodyPr/>
          <a:lstStyle>
            <a:lvl1pPr algn="ctr">
              <a:defRPr sz="3500">
                <a:latin typeface="Calibri" pitchFamily="34" charset="0"/>
                <a:cs typeface="Calibri" pitchFamily="34" charset="0"/>
              </a:defRPr>
            </a:lvl1pPr>
          </a:lstStyle>
          <a:p>
            <a:pPr lvl="0"/>
            <a:r>
              <a:rPr lang="en-US" noProof="0"/>
              <a:t>Click to edit Master title style</a:t>
            </a:r>
            <a:endParaRPr lang="en-US" noProof="0" dirty="0"/>
          </a:p>
        </p:txBody>
      </p:sp>
      <p:sp>
        <p:nvSpPr>
          <p:cNvPr id="65539" name="Rectangle 3"/>
          <p:cNvSpPr>
            <a:spLocks noGrp="1" noChangeArrowheads="1"/>
          </p:cNvSpPr>
          <p:nvPr>
            <p:ph type="subTitle" idx="1"/>
          </p:nvPr>
        </p:nvSpPr>
        <p:spPr>
          <a:xfrm>
            <a:off x="1371600" y="3886200"/>
            <a:ext cx="6400800" cy="1752600"/>
          </a:xfrm>
        </p:spPr>
        <p:txBody>
          <a:bodyPr/>
          <a:lstStyle>
            <a:lvl1pPr marL="0" indent="0" algn="ctr">
              <a:buFontTx/>
              <a:buNone/>
              <a:defRPr>
                <a:latin typeface="Calibri" pitchFamily="34" charset="0"/>
                <a:cs typeface="Calibri" pitchFamily="34" charset="0"/>
              </a:defRPr>
            </a:lvl1pPr>
          </a:lstStyle>
          <a:p>
            <a:pPr lvl="0"/>
            <a:r>
              <a:rPr lang="en-US" noProof="0"/>
              <a:t>Click to edit Master subtitle style</a:t>
            </a:r>
            <a:endParaRPr lang="en-US" noProof="0" dirty="0"/>
          </a:p>
        </p:txBody>
      </p:sp>
      <p:sp>
        <p:nvSpPr>
          <p:cNvPr id="65540" name="Rectangle 4"/>
          <p:cNvSpPr>
            <a:spLocks noGrp="1" noChangeArrowheads="1"/>
          </p:cNvSpPr>
          <p:nvPr>
            <p:ph type="dt" sz="half" idx="2"/>
          </p:nvPr>
        </p:nvSpPr>
        <p:spPr/>
        <p:txBody>
          <a:bodyPr/>
          <a:lstStyle>
            <a:lvl1pPr>
              <a:defRPr>
                <a:latin typeface="Calibri" pitchFamily="34" charset="0"/>
                <a:cs typeface="Calibri" pitchFamily="34" charset="0"/>
              </a:defRPr>
            </a:lvl1pPr>
          </a:lstStyle>
          <a:p>
            <a:endParaRPr lang="en-US" dirty="0"/>
          </a:p>
        </p:txBody>
      </p:sp>
      <p:sp>
        <p:nvSpPr>
          <p:cNvPr id="65541" name="Rectangle 5"/>
          <p:cNvSpPr>
            <a:spLocks noGrp="1" noChangeArrowheads="1"/>
          </p:cNvSpPr>
          <p:nvPr>
            <p:ph type="ftr" sz="quarter" idx="3"/>
          </p:nvPr>
        </p:nvSpPr>
        <p:spPr/>
        <p:txBody>
          <a:bodyPr/>
          <a:lstStyle>
            <a:lvl1pPr>
              <a:defRPr>
                <a:latin typeface="Calibri" pitchFamily="34" charset="0"/>
                <a:cs typeface="Calibri" pitchFamily="34" charset="0"/>
              </a:defRPr>
            </a:lvl1pPr>
          </a:lstStyle>
          <a:p>
            <a:endParaRPr lang="en-US" dirty="0"/>
          </a:p>
        </p:txBody>
      </p:sp>
      <p:sp>
        <p:nvSpPr>
          <p:cNvPr id="65542" name="Rectangle 6"/>
          <p:cNvSpPr>
            <a:spLocks noGrp="1" noChangeArrowheads="1"/>
          </p:cNvSpPr>
          <p:nvPr>
            <p:ph type="sldNum" sz="quarter" idx="4"/>
          </p:nvPr>
        </p:nvSpPr>
        <p:spPr/>
        <p:txBody>
          <a:bodyPr/>
          <a:lstStyle>
            <a:lvl1pPr>
              <a:defRPr/>
            </a:lvl1pPr>
          </a:lstStyle>
          <a:p>
            <a:fld id="{6FE4C524-1224-4A94-AB1C-FD5F631B3A0D}" type="slidenum">
              <a:rPr lang="en-US"/>
              <a:pPr/>
              <a:t>‹#›</a:t>
            </a:fld>
            <a:endParaRPr lang="en-US" dirty="0"/>
          </a:p>
        </p:txBody>
      </p:sp>
      <p:sp>
        <p:nvSpPr>
          <p:cNvPr id="15" name="Line 4"/>
          <p:cNvSpPr>
            <a:spLocks noChangeShapeType="1"/>
          </p:cNvSpPr>
          <p:nvPr userDrawn="1"/>
        </p:nvSpPr>
        <p:spPr bwMode="auto">
          <a:xfrm>
            <a:off x="457200" y="5943600"/>
            <a:ext cx="8211152" cy="0"/>
          </a:xfrm>
          <a:prstGeom prst="line">
            <a:avLst/>
          </a:prstGeom>
          <a:noFill/>
          <a:ln w="50800" cmpd="sng">
            <a:solidFill>
              <a:srgbClr val="000066">
                <a:alpha val="82000"/>
              </a:srgbClr>
            </a:solidFill>
            <a:miter lim="800000"/>
            <a:headEnd/>
            <a:tailEnd/>
          </a:ln>
          <a:extLst>
            <a:ext uri="{909E8E84-426E-40DD-AFC4-6F175D3DCCD1}">
              <a14:hiddenFill xmlns:a14="http://schemas.microsoft.com/office/drawing/2010/main">
                <a:noFill/>
              </a14:hiddenFill>
            </a:ext>
          </a:extLst>
        </p:spPr>
        <p:txBody>
          <a:bodyPr wrap="none"/>
          <a:lstStyle/>
          <a:p>
            <a:endParaRPr lang="en-US" dirty="0"/>
          </a:p>
        </p:txBody>
      </p:sp>
      <p:pic>
        <p:nvPicPr>
          <p:cNvPr id="2" name="Picture 1" descr="Texas Department of Family and Protective Service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2886" y="914401"/>
            <a:ext cx="5194246" cy="996270"/>
          </a:xfrm>
          <a:prstGeom prst="rect">
            <a:avLst/>
          </a:prstGeom>
        </p:spPr>
      </p:pic>
      <p:sp>
        <p:nvSpPr>
          <p:cNvPr id="16" name="Line 4"/>
          <p:cNvSpPr>
            <a:spLocks noChangeShapeType="1"/>
          </p:cNvSpPr>
          <p:nvPr userDrawn="1"/>
        </p:nvSpPr>
        <p:spPr bwMode="auto">
          <a:xfrm>
            <a:off x="457200" y="2016580"/>
            <a:ext cx="8211152" cy="0"/>
          </a:xfrm>
          <a:prstGeom prst="line">
            <a:avLst/>
          </a:prstGeom>
          <a:noFill/>
          <a:ln w="50800" cmpd="sng">
            <a:solidFill>
              <a:srgbClr val="000066">
                <a:alpha val="82000"/>
              </a:srgbClr>
            </a:solidFill>
            <a:miter lim="800000"/>
            <a:headEnd/>
            <a:tailEnd/>
          </a:ln>
          <a:extLst>
            <a:ext uri="{909E8E84-426E-40DD-AFC4-6F175D3DCCD1}">
              <a14:hiddenFill xmlns:a14="http://schemas.microsoft.com/office/drawing/2010/main">
                <a:noFill/>
              </a14:hiddenFill>
            </a:ext>
          </a:extLst>
        </p:spPr>
        <p:txBody>
          <a:bodyPr wrap="none"/>
          <a:lstStyle/>
          <a:p>
            <a:endParaRPr lang="en-US" dirty="0"/>
          </a:p>
        </p:txBody>
      </p:sp>
    </p:spTree>
  </p:cSld>
  <p:clrMapOvr>
    <a:masterClrMapping/>
  </p:clrMapOvr>
  <p:extLst mod="1">
    <p:ext uri="{DCECCB84-F9BA-43D5-87BE-67443E8EF086}">
      <p15:sldGuideLst xmlns:p15="http://schemas.microsoft.com/office/powerpoint/2012/main">
        <p15:guide id="1" orient="horz" pos="1219" userDrawn="1">
          <p15:clr>
            <a:srgbClr val="FBAE40"/>
          </p15:clr>
        </p15:guide>
        <p15:guide id="2" orient="horz" pos="432" userDrawn="1">
          <p15:clr>
            <a:srgbClr val="FBAE40"/>
          </p15:clr>
        </p15:guide>
        <p15:guide id="3" pos="4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362200" y="228600"/>
            <a:ext cx="6096000" cy="960438"/>
          </a:xfrm>
        </p:spPr>
        <p:txBody>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F476CA1-7E89-4140-86D4-2D4B40D2D7BC}" type="slidenum">
              <a:rPr lang="en-US"/>
              <a:pPr/>
              <a:t>‹#›</a:t>
            </a:fld>
            <a:endParaRPr lang="en-US" dirty="0"/>
          </a:p>
        </p:txBody>
      </p:sp>
    </p:spTree>
    <p:extLst>
      <p:ext uri="{BB962C8B-B14F-4D97-AF65-F5344CB8AC3E}">
        <p14:creationId xmlns:p14="http://schemas.microsoft.com/office/powerpoint/2010/main" val="706017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98EDAA4-2C66-47E3-830A-6038E89C8289}" type="slidenum">
              <a:rPr lang="en-US"/>
              <a:pPr/>
              <a:t>‹#›</a:t>
            </a:fld>
            <a:endParaRPr lang="en-US" dirty="0"/>
          </a:p>
        </p:txBody>
      </p:sp>
    </p:spTree>
    <p:extLst>
      <p:ext uri="{BB962C8B-B14F-4D97-AF65-F5344CB8AC3E}">
        <p14:creationId xmlns:p14="http://schemas.microsoft.com/office/powerpoint/2010/main" val="214626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0" y="274638"/>
            <a:ext cx="6172200" cy="868362"/>
          </a:xfrm>
        </p:spPr>
        <p:txBody>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381000" y="1341437"/>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B020C72-5B05-4446-B2D9-0A8BE9D707D8}" type="slidenum">
              <a:rPr lang="en-US"/>
              <a:pPr/>
              <a:t>‹#›</a:t>
            </a:fld>
            <a:endParaRPr lang="en-US" dirty="0"/>
          </a:p>
        </p:txBody>
      </p:sp>
    </p:spTree>
    <p:extLst>
      <p:ext uri="{BB962C8B-B14F-4D97-AF65-F5344CB8AC3E}">
        <p14:creationId xmlns:p14="http://schemas.microsoft.com/office/powerpoint/2010/main" val="818222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2563714F-06A4-4F6E-AFE8-8784C31FEF17}" type="slidenum">
              <a:rPr lang="en-US"/>
              <a:pPr/>
              <a:t>‹#›</a:t>
            </a:fld>
            <a:endParaRPr lang="en-US" dirty="0"/>
          </a:p>
        </p:txBody>
      </p:sp>
    </p:spTree>
    <p:extLst>
      <p:ext uri="{BB962C8B-B14F-4D97-AF65-F5344CB8AC3E}">
        <p14:creationId xmlns:p14="http://schemas.microsoft.com/office/powerpoint/2010/main" val="98479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19C21A6-0088-4395-92BB-DDD386B666D7}" type="slidenum">
              <a:rPr lang="en-US"/>
              <a:pPr/>
              <a:t>‹#›</a:t>
            </a:fld>
            <a:endParaRPr lang="en-US" dirty="0"/>
          </a:p>
        </p:txBody>
      </p:sp>
    </p:spTree>
    <p:extLst>
      <p:ext uri="{BB962C8B-B14F-4D97-AF65-F5344CB8AC3E}">
        <p14:creationId xmlns:p14="http://schemas.microsoft.com/office/powerpoint/2010/main" val="2923010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FAA559A1-5156-4E09-9C56-0F6B75458872}" type="slidenum">
              <a:rPr lang="en-US"/>
              <a:pPr/>
              <a:t>‹#›</a:t>
            </a:fld>
            <a:endParaRPr lang="en-US" dirty="0"/>
          </a:p>
        </p:txBody>
      </p:sp>
    </p:spTree>
    <p:extLst>
      <p:ext uri="{BB962C8B-B14F-4D97-AF65-F5344CB8AC3E}">
        <p14:creationId xmlns:p14="http://schemas.microsoft.com/office/powerpoint/2010/main" val="1168532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66026" y="228600"/>
            <a:ext cx="6781800" cy="960438"/>
          </a:xfrm>
        </p:spPr>
        <p:txBody>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CECEB07B-AAE5-4835-8DA6-A98CE31C6EA6}" type="slidenum">
              <a:rPr lang="en-US"/>
              <a:pPr/>
              <a:t>‹#›</a:t>
            </a:fld>
            <a:endParaRPr lang="en-US" dirty="0"/>
          </a:p>
        </p:txBody>
      </p:sp>
    </p:spTree>
    <p:extLst>
      <p:ext uri="{BB962C8B-B14F-4D97-AF65-F5344CB8AC3E}">
        <p14:creationId xmlns:p14="http://schemas.microsoft.com/office/powerpoint/2010/main" val="1526691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4C4E0E95-BAC9-4914-A03C-DBE64D68927F}" type="slidenum">
              <a:rPr lang="en-US"/>
              <a:pPr/>
              <a:t>‹#›</a:t>
            </a:fld>
            <a:endParaRPr lang="en-US" dirty="0"/>
          </a:p>
        </p:txBody>
      </p:sp>
    </p:spTree>
    <p:extLst>
      <p:ext uri="{BB962C8B-B14F-4D97-AF65-F5344CB8AC3E}">
        <p14:creationId xmlns:p14="http://schemas.microsoft.com/office/powerpoint/2010/main" val="2336928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3008313"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1295400"/>
            <a:ext cx="5111750" cy="4830763"/>
          </a:xfrm>
        </p:spPr>
        <p:txBody>
          <a:bodyPr/>
          <a:lstStyle>
            <a:lvl1pPr>
              <a:defRPr sz="2800"/>
            </a:lvl1pPr>
            <a:lvl2pPr>
              <a:defRPr sz="2400"/>
            </a:lvl2pPr>
            <a:lvl3pPr>
              <a:defRPr sz="20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590800"/>
            <a:ext cx="3008313" cy="3535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8D35679-2FB8-4131-AD0F-1B10585D7FA7}" type="slidenum">
              <a:rPr lang="en-US"/>
              <a:pPr/>
              <a:t>‹#›</a:t>
            </a:fld>
            <a:endParaRPr lang="en-US" dirty="0"/>
          </a:p>
        </p:txBody>
      </p:sp>
    </p:spTree>
    <p:extLst>
      <p:ext uri="{BB962C8B-B14F-4D97-AF65-F5344CB8AC3E}">
        <p14:creationId xmlns:p14="http://schemas.microsoft.com/office/powerpoint/2010/main" val="3997332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EF31D8A5-EB18-45F8-B033-1BDDAAB1F185}" type="slidenum">
              <a:rPr lang="en-US"/>
              <a:pPr/>
              <a:t>‹#›</a:t>
            </a:fld>
            <a:endParaRPr lang="en-US" dirty="0"/>
          </a:p>
        </p:txBody>
      </p:sp>
    </p:spTree>
    <p:extLst>
      <p:ext uri="{BB962C8B-B14F-4D97-AF65-F5344CB8AC3E}">
        <p14:creationId xmlns:p14="http://schemas.microsoft.com/office/powerpoint/2010/main" val="1017104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2665413" y="304800"/>
            <a:ext cx="6097587" cy="768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63491" name="Rectangle 3"/>
          <p:cNvSpPr>
            <a:spLocks noGrp="1" noChangeArrowheads="1"/>
          </p:cNvSpPr>
          <p:nvPr>
            <p:ph type="body" idx="1"/>
          </p:nvPr>
        </p:nvSpPr>
        <p:spPr bwMode="auto">
          <a:xfrm>
            <a:off x="504498" y="1347944"/>
            <a:ext cx="8229600" cy="4640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349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6349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6349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C42CCA4-D7A7-4900-84B1-7B9BCFFDA573}" type="slidenum">
              <a:rPr lang="en-US"/>
              <a:pPr/>
              <a:t>‹#›</a:t>
            </a:fld>
            <a:endParaRPr lang="en-US" dirty="0"/>
          </a:p>
        </p:txBody>
      </p:sp>
      <p:sp>
        <p:nvSpPr>
          <p:cNvPr id="63499" name="Line 4"/>
          <p:cNvSpPr>
            <a:spLocks noChangeShapeType="1"/>
          </p:cNvSpPr>
          <p:nvPr userDrawn="1"/>
        </p:nvSpPr>
        <p:spPr bwMode="auto">
          <a:xfrm>
            <a:off x="533400" y="6172200"/>
            <a:ext cx="8211152" cy="0"/>
          </a:xfrm>
          <a:prstGeom prst="line">
            <a:avLst/>
          </a:prstGeom>
          <a:noFill/>
          <a:ln w="50800" cmpd="sng">
            <a:solidFill>
              <a:srgbClr val="000066">
                <a:alpha val="82000"/>
              </a:srgbClr>
            </a:solidFill>
            <a:miter lim="800000"/>
            <a:headEnd/>
            <a:tailEnd/>
          </a:ln>
          <a:extLst>
            <a:ext uri="{909E8E84-426E-40DD-AFC4-6F175D3DCCD1}">
              <a14:hiddenFill xmlns:a14="http://schemas.microsoft.com/office/drawing/2010/main">
                <a:noFill/>
              </a14:hiddenFill>
            </a:ext>
          </a:extLst>
        </p:spPr>
        <p:txBody>
          <a:bodyPr wrap="none"/>
          <a:lstStyle/>
          <a:p>
            <a:endParaRPr lang="en-US" dirty="0"/>
          </a:p>
        </p:txBody>
      </p:sp>
      <p:sp>
        <p:nvSpPr>
          <p:cNvPr id="12" name="Line 4"/>
          <p:cNvSpPr>
            <a:spLocks noChangeShapeType="1"/>
          </p:cNvSpPr>
          <p:nvPr userDrawn="1"/>
        </p:nvSpPr>
        <p:spPr bwMode="auto">
          <a:xfrm>
            <a:off x="533400" y="1143000"/>
            <a:ext cx="8211152" cy="0"/>
          </a:xfrm>
          <a:prstGeom prst="line">
            <a:avLst/>
          </a:prstGeom>
          <a:noFill/>
          <a:ln w="50800" cmpd="sng">
            <a:solidFill>
              <a:srgbClr val="000066">
                <a:alpha val="82000"/>
              </a:srgbClr>
            </a:solidFill>
            <a:miter lim="800000"/>
            <a:headEnd/>
            <a:tailEnd/>
          </a:ln>
          <a:extLst>
            <a:ext uri="{909E8E84-426E-40DD-AFC4-6F175D3DCCD1}">
              <a14:hiddenFill xmlns:a14="http://schemas.microsoft.com/office/drawing/2010/main">
                <a:noFill/>
              </a14:hiddenFill>
            </a:ext>
          </a:extLst>
        </p:spPr>
        <p:txBody>
          <a:bodyPr wrap="none"/>
          <a:lstStyle/>
          <a:p>
            <a:endParaRPr lang="en-US" dirty="0"/>
          </a:p>
        </p:txBody>
      </p:sp>
      <p:pic>
        <p:nvPicPr>
          <p:cNvPr id="2" name="Picture 1" descr="Texas Department of Family and Protective Services"/>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09600" y="324431"/>
            <a:ext cx="1828800" cy="589969"/>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hdr="0" ftr="0" dt="0"/>
  <p:txStyles>
    <p:titleStyle>
      <a:lvl1pPr algn="r" rtl="0" eaLnBrk="1" fontAlgn="base" hangingPunct="1">
        <a:spcBef>
          <a:spcPct val="0"/>
        </a:spcBef>
        <a:spcAft>
          <a:spcPct val="0"/>
        </a:spcAft>
        <a:defRPr sz="3000">
          <a:solidFill>
            <a:schemeClr val="tx2"/>
          </a:solidFill>
          <a:latin typeface="Calibri" pitchFamily="34" charset="0"/>
          <a:ea typeface="+mj-ea"/>
          <a:cs typeface="Calibri" pitchFamily="34" charset="0"/>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2800">
          <a:solidFill>
            <a:schemeClr val="tx1"/>
          </a:solidFill>
          <a:latin typeface="Calibri" pitchFamily="34" charset="0"/>
          <a:cs typeface="Calibri" pitchFamily="34" charset="0"/>
        </a:defRPr>
      </a:lvl2pPr>
      <a:lvl3pPr marL="1143000" indent="-228600" algn="l" rtl="0" eaLnBrk="1" fontAlgn="base" hangingPunct="1">
        <a:spcBef>
          <a:spcPct val="20000"/>
        </a:spcBef>
        <a:spcAft>
          <a:spcPct val="0"/>
        </a:spcAft>
        <a:buChar char="•"/>
        <a:defRPr sz="2400">
          <a:solidFill>
            <a:schemeClr val="tx1"/>
          </a:solidFill>
          <a:latin typeface="Calibri" pitchFamily="34" charset="0"/>
          <a:cs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cs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cs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680" userDrawn="1">
          <p15:clr>
            <a:srgbClr val="F26B43"/>
          </p15:clr>
        </p15:guide>
        <p15:guide id="2" orient="horz" pos="192" userDrawn="1">
          <p15:clr>
            <a:srgbClr val="F26B43"/>
          </p15:clr>
        </p15:guide>
        <p15:guide id="3" orient="horz" pos="576" userDrawn="1">
          <p15:clr>
            <a:srgbClr val="F26B43"/>
          </p15:clr>
        </p15:guide>
        <p15:guide id="4" pos="38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Family First </a:t>
            </a:r>
            <a:r>
              <a:rPr lang="en-US">
                <a:latin typeface="Times New Roman" panose="02020603050405020304" pitchFamily="18" charset="0"/>
                <a:cs typeface="Times New Roman" panose="02020603050405020304" pitchFamily="18" charset="0"/>
              </a:rPr>
              <a:t>Prevention Services </a:t>
            </a:r>
            <a:r>
              <a:rPr lang="en-US" dirty="0">
                <a:latin typeface="Times New Roman" panose="02020603050405020304" pitchFamily="18" charset="0"/>
                <a:cs typeface="Times New Roman" panose="02020603050405020304" pitchFamily="18" charset="0"/>
              </a:rPr>
              <a:t>Act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(FFPSA)</a:t>
            </a:r>
          </a:p>
        </p:txBody>
      </p:sp>
      <p:sp>
        <p:nvSpPr>
          <p:cNvPr id="3" name="Subtitle 2"/>
          <p:cNvSpPr>
            <a:spLocks noGrp="1"/>
          </p:cNvSpPr>
          <p:nvPr>
            <p:ph type="subTitle" idx="1"/>
          </p:nvPr>
        </p:nvSpPr>
        <p:spPr/>
        <p:txBody>
          <a:bodyPr/>
          <a:lstStyle/>
          <a:p>
            <a:r>
              <a:rPr lang="en-US" dirty="0">
                <a:latin typeface="Times New Roman" panose="02020603050405020304" pitchFamily="18" charset="0"/>
                <a:cs typeface="Times New Roman" panose="02020603050405020304" pitchFamily="18" charset="0"/>
              </a:rPr>
              <a:t>The Changing Landscape of Texas</a:t>
            </a:r>
          </a:p>
        </p:txBody>
      </p:sp>
    </p:spTree>
    <p:extLst>
      <p:ext uri="{BB962C8B-B14F-4D97-AF65-F5344CB8AC3E}">
        <p14:creationId xmlns:p14="http://schemas.microsoft.com/office/powerpoint/2010/main" val="2752158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274638"/>
            <a:ext cx="6172200" cy="868362"/>
          </a:xfrm>
        </p:spPr>
        <p:txBody>
          <a:bodyPr/>
          <a:lstStyle/>
          <a:p>
            <a:r>
              <a:rPr lang="en-US" sz="3200" dirty="0">
                <a:solidFill>
                  <a:schemeClr val="tx1"/>
                </a:solidFill>
                <a:latin typeface="Times New Roman" panose="02020603050405020304" pitchFamily="18" charset="0"/>
                <a:cs typeface="Times New Roman" panose="02020603050405020304" pitchFamily="18" charset="0"/>
              </a:rPr>
              <a:t>Section Requirements</a:t>
            </a:r>
          </a:p>
        </p:txBody>
      </p:sp>
      <p:sp>
        <p:nvSpPr>
          <p:cNvPr id="4" name="Slide Number Placeholder 3"/>
          <p:cNvSpPr>
            <a:spLocks noGrp="1"/>
          </p:cNvSpPr>
          <p:nvPr>
            <p:ph type="sldNum" sz="quarter" idx="12"/>
          </p:nvPr>
        </p:nvSpPr>
        <p:spPr/>
        <p:txBody>
          <a:bodyPr/>
          <a:lstStyle/>
          <a:p>
            <a:fld id="{BB020C72-5B05-4446-B2D9-0A8BE9D707D8}" type="slidenum">
              <a:rPr lang="en-US" smtClean="0">
                <a:latin typeface="Times" panose="02020603050405020304" pitchFamily="18" charset="0"/>
                <a:cs typeface="Times" panose="02020603050405020304" pitchFamily="18" charset="0"/>
              </a:rPr>
              <a:pPr/>
              <a:t>10</a:t>
            </a:fld>
            <a:endParaRPr lang="en-US" dirty="0">
              <a:latin typeface="Times" panose="02020603050405020304" pitchFamily="18" charset="0"/>
              <a:cs typeface="Times" panose="02020603050405020304" pitchFamily="18" charset="0"/>
            </a:endParaRPr>
          </a:p>
        </p:txBody>
      </p:sp>
      <p:graphicFrame>
        <p:nvGraphicFramePr>
          <p:cNvPr id="8" name="Table 7" descr="Listing of FFPSA Section Requirements"/>
          <p:cNvGraphicFramePr>
            <a:graphicFrameLocks noGrp="1"/>
          </p:cNvGraphicFramePr>
          <p:nvPr>
            <p:extLst>
              <p:ext uri="{D42A27DB-BD31-4B8C-83A1-F6EECF244321}">
                <p14:modId xmlns:p14="http://schemas.microsoft.com/office/powerpoint/2010/main" val="2489529050"/>
              </p:ext>
            </p:extLst>
          </p:nvPr>
        </p:nvGraphicFramePr>
        <p:xfrm>
          <a:off x="533400" y="1143002"/>
          <a:ext cx="8153400" cy="4952994"/>
        </p:xfrm>
        <a:graphic>
          <a:graphicData uri="http://schemas.openxmlformats.org/drawingml/2006/table">
            <a:tbl>
              <a:tblPr firstRow="1" bandRow="1">
                <a:tableStyleId>{21E4AEA4-8DFA-4A89-87EB-49C32662AFE0}</a:tableStyleId>
              </a:tblPr>
              <a:tblGrid>
                <a:gridCol w="44196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269711">
                <a:tc>
                  <a:txBody>
                    <a:bodyPr/>
                    <a:lstStyle/>
                    <a:p>
                      <a:pPr marL="0" marR="0">
                        <a:lnSpc>
                          <a:spcPct val="107000"/>
                        </a:lnSpc>
                        <a:spcBef>
                          <a:spcPts val="0"/>
                        </a:spcBef>
                        <a:spcAft>
                          <a:spcPts val="800"/>
                        </a:spcAft>
                      </a:pPr>
                      <a:r>
                        <a:rPr lang="en-US" sz="1400" dirty="0">
                          <a:solidFill>
                            <a:schemeClr val="bg1"/>
                          </a:solidFill>
                          <a:effectLst/>
                          <a:latin typeface="Times New Roman" panose="02020603050405020304" pitchFamily="18" charset="0"/>
                          <a:cs typeface="Times New Roman" panose="02020603050405020304" pitchFamily="18" charset="0"/>
                        </a:rPr>
                        <a:t>Section</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bg1"/>
                          </a:solidFill>
                          <a:effectLst/>
                          <a:latin typeface="Times New Roman" panose="02020603050405020304" pitchFamily="18" charset="0"/>
                          <a:cs typeface="Times New Roman" panose="02020603050405020304" pitchFamily="18" charset="0"/>
                        </a:rPr>
                        <a:t>Required/Optional</a:t>
                      </a:r>
                      <a:endParaRPr lang="en-US" sz="1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0"/>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50711- Prevention Services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Optional</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1"/>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50712-Substance Abuse Services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Optional</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2"/>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50713-Kinship Navigator Program</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Optional</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3"/>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50721-Family Reunification Services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Additional Analysis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4"/>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50722-ICPC/NEICE System</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b="1" dirty="0">
                          <a:solidFill>
                            <a:schemeClr val="tx1"/>
                          </a:solidFill>
                          <a:effectLst/>
                          <a:latin typeface="Times New Roman" panose="02020603050405020304" pitchFamily="18" charset="0"/>
                          <a:cs typeface="Times New Roman" panose="02020603050405020304" pitchFamily="18" charset="0"/>
                        </a:rPr>
                        <a:t>Required,</a:t>
                      </a:r>
                      <a:r>
                        <a:rPr lang="en-US" sz="1400" b="1" baseline="0" dirty="0">
                          <a:solidFill>
                            <a:schemeClr val="tx1"/>
                          </a:solidFill>
                          <a:effectLst/>
                          <a:latin typeface="Times New Roman" panose="02020603050405020304" pitchFamily="18" charset="0"/>
                          <a:cs typeface="Times New Roman" panose="02020603050405020304" pitchFamily="18" charset="0"/>
                        </a:rPr>
                        <a:t> seeking grant opportunity</a:t>
                      </a:r>
                      <a:endParaRPr lang="en-US" sz="1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5"/>
                  </a:ext>
                </a:extLst>
              </a:tr>
              <a:tr h="269711">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50731-Model Licensing Standards: Foster Homes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b="1" dirty="0">
                          <a:solidFill>
                            <a:schemeClr val="tx1"/>
                          </a:solidFill>
                          <a:effectLst/>
                          <a:latin typeface="Times New Roman" panose="02020603050405020304" pitchFamily="18" charset="0"/>
                          <a:cs typeface="Times New Roman" panose="02020603050405020304" pitchFamily="18" charset="0"/>
                        </a:rPr>
                        <a:t>Required, submitted</a:t>
                      </a:r>
                      <a:r>
                        <a:rPr lang="en-US" sz="1400" b="1" baseline="0" dirty="0">
                          <a:solidFill>
                            <a:schemeClr val="tx1"/>
                          </a:solidFill>
                          <a:effectLst/>
                          <a:latin typeface="Times New Roman" panose="02020603050405020304" pitchFamily="18" charset="0"/>
                          <a:cs typeface="Times New Roman" panose="02020603050405020304" pitchFamily="18" charset="0"/>
                        </a:rPr>
                        <a:t> to ACH</a:t>
                      </a:r>
                      <a:endParaRPr lang="en-US" sz="1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6"/>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50732-Fatality Prevention Plan</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b="1" dirty="0">
                          <a:solidFill>
                            <a:schemeClr val="tx1"/>
                          </a:solidFill>
                          <a:effectLst/>
                          <a:latin typeface="Times New Roman" panose="02020603050405020304" pitchFamily="18" charset="0"/>
                          <a:cs typeface="Times New Roman" panose="02020603050405020304" pitchFamily="18" charset="0"/>
                        </a:rPr>
                        <a:t>Required, Likely in Compliance</a:t>
                      </a:r>
                      <a:endParaRPr lang="en-US" sz="1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7"/>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50733-Title IV-E Name Change</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Additional Information Required</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8"/>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50741-QRTPs/Accreditation</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Optional</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09"/>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50742-30-day Assessments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Optional</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10"/>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50743-Prevent Inappropriate Diagnoses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b="1" dirty="0">
                          <a:solidFill>
                            <a:schemeClr val="tx1"/>
                          </a:solidFill>
                          <a:effectLst/>
                          <a:latin typeface="Times New Roman" panose="02020603050405020304" pitchFamily="18" charset="0"/>
                          <a:cs typeface="Times New Roman" panose="02020603050405020304" pitchFamily="18" charset="0"/>
                        </a:rPr>
                        <a:t>Required, Likely</a:t>
                      </a:r>
                      <a:r>
                        <a:rPr lang="en-US" sz="1400" b="1" baseline="0" dirty="0">
                          <a:solidFill>
                            <a:schemeClr val="tx1"/>
                          </a:solidFill>
                          <a:effectLst/>
                          <a:latin typeface="Times New Roman" panose="02020603050405020304" pitchFamily="18" charset="0"/>
                          <a:cs typeface="Times New Roman" panose="02020603050405020304" pitchFamily="18" charset="0"/>
                        </a:rPr>
                        <a:t> i</a:t>
                      </a:r>
                      <a:r>
                        <a:rPr lang="en-US" sz="1400" b="1" dirty="0">
                          <a:solidFill>
                            <a:schemeClr val="tx1"/>
                          </a:solidFill>
                          <a:effectLst/>
                          <a:latin typeface="Times New Roman" panose="02020603050405020304" pitchFamily="18" charset="0"/>
                          <a:cs typeface="Times New Roman" panose="02020603050405020304" pitchFamily="18" charset="0"/>
                        </a:rPr>
                        <a:t>n Compliance</a:t>
                      </a:r>
                      <a:endParaRPr lang="en-US" sz="1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11"/>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50744-Reporting Requirements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Additional Information Required</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12"/>
                  </a:ext>
                </a:extLst>
              </a:tr>
              <a:tr h="276725">
                <a:tc>
                  <a:txBody>
                    <a:bodyPr/>
                    <a:lstStyle/>
                    <a:p>
                      <a:pPr marL="0" marR="0">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50745-Background Check Requirements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0"/>
                        </a:spcAft>
                      </a:pPr>
                      <a:r>
                        <a:rPr lang="en-US" sz="1400" b="1" dirty="0">
                          <a:solidFill>
                            <a:schemeClr val="tx1"/>
                          </a:solidFill>
                          <a:effectLst/>
                          <a:latin typeface="Times New Roman" panose="02020603050405020304" pitchFamily="18" charset="0"/>
                          <a:cs typeface="Times New Roman" panose="02020603050405020304" pitchFamily="18" charset="0"/>
                        </a:rPr>
                        <a:t>Required, Pending</a:t>
                      </a:r>
                      <a:endParaRPr lang="en-US" sz="1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13"/>
                  </a:ext>
                </a:extLst>
              </a:tr>
              <a:tr h="269711">
                <a:tc>
                  <a:txBody>
                    <a:bodyPr/>
                    <a:lstStyle/>
                    <a:p>
                      <a:pPr marL="0" marR="0">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50751-Funding Supporting and Retaining Foster Families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Additional Information Required</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14"/>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50753-Chafee Funding</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Optional, Additional Information Required</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15"/>
                  </a:ext>
                </a:extLst>
              </a:tr>
              <a:tr h="276725">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50771-Data Exchange Standards</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Additional Information Required</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16"/>
                  </a:ext>
                </a:extLst>
              </a:tr>
              <a:tr h="269711">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50781-Delinking Adoption Assistance Eligibility</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tc>
                  <a:txBody>
                    <a:bodyPr/>
                    <a:lstStyle/>
                    <a:p>
                      <a:pPr marL="0" marR="0">
                        <a:lnSpc>
                          <a:spcPct val="107000"/>
                        </a:lnSpc>
                        <a:spcBef>
                          <a:spcPts val="0"/>
                        </a:spcBef>
                        <a:spcAft>
                          <a:spcPts val="800"/>
                        </a:spcAft>
                      </a:pPr>
                      <a:r>
                        <a:rPr lang="en-US" sz="1400" dirty="0">
                          <a:solidFill>
                            <a:schemeClr val="tx1"/>
                          </a:solidFill>
                          <a:effectLst/>
                          <a:latin typeface="Times New Roman" panose="02020603050405020304" pitchFamily="18" charset="0"/>
                          <a:cs typeface="Times New Roman" panose="02020603050405020304" pitchFamily="18" charset="0"/>
                        </a:rPr>
                        <a:t>Additional Information Required</a:t>
                      </a: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593" marR="67593" marT="0" marB="0"/>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4146749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5413" y="450744"/>
            <a:ext cx="6097587" cy="768456"/>
          </a:xfrm>
        </p:spPr>
        <p:txBody>
          <a:bodyPr anchor="t"/>
          <a:lstStyle/>
          <a:p>
            <a:r>
              <a:rPr lang="en-US" sz="3200" dirty="0">
                <a:latin typeface="Times New Roman" panose="02020603050405020304" pitchFamily="18" charset="0"/>
                <a:cs typeface="Times New Roman" panose="02020603050405020304" pitchFamily="18" charset="0"/>
              </a:rPr>
              <a:t>A Few Quick Facts</a:t>
            </a:r>
          </a:p>
        </p:txBody>
      </p:sp>
      <p:sp>
        <p:nvSpPr>
          <p:cNvPr id="3" name="Content Placeholder 2"/>
          <p:cNvSpPr>
            <a:spLocks noGrp="1"/>
          </p:cNvSpPr>
          <p:nvPr>
            <p:ph sz="half" idx="1"/>
          </p:nvPr>
        </p:nvSpPr>
        <p:spPr>
          <a:xfrm>
            <a:off x="533400" y="1295400"/>
            <a:ext cx="8229600" cy="4876800"/>
          </a:xfrm>
        </p:spPr>
        <p:txBody>
          <a:bodyPr/>
          <a:lstStyle/>
          <a:p>
            <a:r>
              <a:rPr lang="en-US" sz="2400" dirty="0">
                <a:latin typeface="Times New Roman" panose="02020603050405020304" pitchFamily="18" charset="0"/>
                <a:cs typeface="Times New Roman" panose="02020603050405020304" pitchFamily="18" charset="0"/>
              </a:rPr>
              <a:t>Texas has a low removal rate, approximately 2.4 per 1,000 children in the population</a:t>
            </a:r>
          </a:p>
          <a:p>
            <a:r>
              <a:rPr lang="en-US" sz="2400" dirty="0">
                <a:latin typeface="Times New Roman" panose="02020603050405020304" pitchFamily="18" charset="0"/>
                <a:cs typeface="Times New Roman" panose="02020603050405020304" pitchFamily="18" charset="0"/>
              </a:rPr>
              <a:t>Texas has already been reducing the number of children in Congregate Care. </a:t>
            </a:r>
          </a:p>
          <a:p>
            <a:pPr lvl="1"/>
            <a:r>
              <a:rPr lang="en-US" sz="2000" dirty="0">
                <a:latin typeface="Times New Roman" panose="02020603050405020304" pitchFamily="18" charset="0"/>
                <a:cs typeface="Times New Roman" panose="02020603050405020304" pitchFamily="18" charset="0"/>
              </a:rPr>
              <a:t>Only 11% placed in congregate care in 2018. </a:t>
            </a:r>
          </a:p>
          <a:p>
            <a:pPr lvl="1"/>
            <a:r>
              <a:rPr lang="en-US" sz="2000" dirty="0">
                <a:latin typeface="Times New Roman" panose="02020603050405020304" pitchFamily="18" charset="0"/>
                <a:cs typeface="Times New Roman" panose="02020603050405020304" pitchFamily="18" charset="0"/>
              </a:rPr>
              <a:t>5% decrease over the last 10 yrs. </a:t>
            </a:r>
          </a:p>
          <a:p>
            <a:r>
              <a:rPr lang="en-US" sz="2400" dirty="0">
                <a:latin typeface="Times New Roman" panose="02020603050405020304" pitchFamily="18" charset="0"/>
                <a:cs typeface="Times New Roman" panose="02020603050405020304" pitchFamily="18" charset="0"/>
              </a:rPr>
              <a:t>Kinship placements have also been on the rise. </a:t>
            </a:r>
          </a:p>
          <a:p>
            <a:r>
              <a:rPr lang="en-US" sz="2400" dirty="0">
                <a:latin typeface="Times New Roman" panose="02020603050405020304" pitchFamily="18" charset="0"/>
                <a:cs typeface="Times New Roman" panose="02020603050405020304" pitchFamily="18" charset="0"/>
              </a:rPr>
              <a:t>In Texas, over 40% of kids in substitute care are in a Kinship placement. </a:t>
            </a:r>
          </a:p>
        </p:txBody>
      </p:sp>
    </p:spTree>
    <p:extLst>
      <p:ext uri="{BB962C8B-B14F-4D97-AF65-F5344CB8AC3E}">
        <p14:creationId xmlns:p14="http://schemas.microsoft.com/office/powerpoint/2010/main" val="2680238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350838"/>
            <a:ext cx="6477000" cy="868362"/>
          </a:xfrm>
        </p:spPr>
        <p:txBody>
          <a:bodyPr/>
          <a:lstStyle/>
          <a:p>
            <a:r>
              <a:rPr lang="en-US" sz="2600" dirty="0">
                <a:latin typeface="Times New Roman" panose="02020603050405020304" pitchFamily="18" charset="0"/>
                <a:cs typeface="Times New Roman" panose="02020603050405020304" pitchFamily="18" charset="0"/>
              </a:rPr>
              <a:t>How has Texas supported the goals of FFPSA?</a:t>
            </a:r>
          </a:p>
        </p:txBody>
      </p:sp>
      <p:sp>
        <p:nvSpPr>
          <p:cNvPr id="3" name="Content Placeholder 2"/>
          <p:cNvSpPr>
            <a:spLocks noGrp="1"/>
          </p:cNvSpPr>
          <p:nvPr>
            <p:ph idx="1"/>
          </p:nvPr>
        </p:nvSpPr>
        <p:spPr>
          <a:xfrm>
            <a:off x="457200" y="1162318"/>
            <a:ext cx="8229600" cy="4525963"/>
          </a:xfrm>
        </p:spPr>
        <p:txBody>
          <a:bodyPr/>
          <a:lstStyle/>
          <a:p>
            <a:pPr marL="0" indent="0">
              <a:lnSpc>
                <a:spcPct val="150000"/>
              </a:lnSpc>
              <a:buNone/>
            </a:pPr>
            <a:r>
              <a:rPr lang="en-US" sz="2400" b="1" u="sng" dirty="0">
                <a:latin typeface="Times New Roman" panose="02020603050405020304" pitchFamily="18" charset="0"/>
                <a:cs typeface="Times New Roman" panose="02020603050405020304" pitchFamily="18" charset="0"/>
              </a:rPr>
              <a:t>Congregate Care</a:t>
            </a:r>
            <a:endParaRPr lang="en-US" sz="2400" b="1"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Texas places more than 87% of children in the Texas Foster Care System in family-like settings.   </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Expansion of Community Based Care (CBC).   </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Treatment Foster Care (TFC) which recruits and trains “professional” foster parents to support children who might have traditionally needed residential treatment services in a family home setting.   </a:t>
            </a:r>
          </a:p>
        </p:txBody>
      </p:sp>
      <p:sp>
        <p:nvSpPr>
          <p:cNvPr id="4" name="Slide Number Placeholder 3"/>
          <p:cNvSpPr>
            <a:spLocks noGrp="1"/>
          </p:cNvSpPr>
          <p:nvPr>
            <p:ph type="sldNum" sz="quarter" idx="12"/>
          </p:nvPr>
        </p:nvSpPr>
        <p:spPr/>
        <p:txBody>
          <a:bodyPr/>
          <a:lstStyle/>
          <a:p>
            <a:fld id="{BB020C72-5B05-4446-B2D9-0A8BE9D707D8}" type="slidenum">
              <a:rPr lang="en-US" smtClean="0">
                <a:latin typeface="Times New Roman" panose="02020603050405020304" pitchFamily="18" charset="0"/>
                <a:cs typeface="Times New Roman" panose="02020603050405020304" pitchFamily="18" charset="0"/>
              </a:rPr>
              <a:pPr/>
              <a:t>12</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14077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350838"/>
            <a:ext cx="6705600" cy="868362"/>
          </a:xfrm>
        </p:spPr>
        <p:txBody>
          <a:bodyPr/>
          <a:lstStyle/>
          <a:p>
            <a:r>
              <a:rPr lang="en-US" sz="2600" dirty="0">
                <a:latin typeface="Times New Roman" panose="02020603050405020304" pitchFamily="18" charset="0"/>
                <a:cs typeface="Times New Roman" panose="02020603050405020304" pitchFamily="18" charset="0"/>
              </a:rPr>
              <a:t>How has Texas supported the goals of FFPSA?</a:t>
            </a:r>
            <a:endParaRPr lang="en-US" sz="2600" dirty="0"/>
          </a:p>
        </p:txBody>
      </p:sp>
      <p:sp>
        <p:nvSpPr>
          <p:cNvPr id="3" name="Content Placeholder 2"/>
          <p:cNvSpPr>
            <a:spLocks noGrp="1"/>
          </p:cNvSpPr>
          <p:nvPr>
            <p:ph idx="1"/>
          </p:nvPr>
        </p:nvSpPr>
        <p:spPr>
          <a:xfrm>
            <a:off x="381000" y="1219201"/>
            <a:ext cx="8763000" cy="4648200"/>
          </a:xfrm>
        </p:spPr>
        <p:txBody>
          <a:bodyPr/>
          <a:lstStyle/>
          <a:p>
            <a:pPr marL="0" indent="0">
              <a:lnSpc>
                <a:spcPct val="150000"/>
              </a:lnSpc>
              <a:buNone/>
            </a:pPr>
            <a:r>
              <a:rPr lang="en-US" sz="2400" b="1" u="sng" dirty="0">
                <a:latin typeface="Times New Roman" panose="02020603050405020304" pitchFamily="18" charset="0"/>
                <a:cs typeface="Times New Roman" panose="02020603050405020304" pitchFamily="18" charset="0"/>
              </a:rPr>
              <a:t>Kinship Supports</a:t>
            </a:r>
            <a:endParaRPr lang="en-US" sz="2400" b="1"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Kinship caregivers have access to case management services provided by a kinship caseworker and, as a result of HB 4 (85R), a monetary stipend to help care for kids.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Kin caregivers also have the option to become a verified foster home, allowing them to access additional services and supports, as well as a daily placement rate.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Outside of child welfare, kin caregivers have access (when eligible) to additional services, such as SNAP, Medicaid, and TANF.</a:t>
            </a:r>
          </a:p>
          <a:p>
            <a:endParaRPr lang="en-US" sz="2400" dirty="0"/>
          </a:p>
        </p:txBody>
      </p:sp>
      <p:sp>
        <p:nvSpPr>
          <p:cNvPr id="4" name="Slide Number Placeholder 3"/>
          <p:cNvSpPr>
            <a:spLocks noGrp="1"/>
          </p:cNvSpPr>
          <p:nvPr>
            <p:ph type="sldNum" sz="quarter" idx="12"/>
          </p:nvPr>
        </p:nvSpPr>
        <p:spPr/>
        <p:txBody>
          <a:bodyPr/>
          <a:lstStyle/>
          <a:p>
            <a:fld id="{BB020C72-5B05-4446-B2D9-0A8BE9D707D8}" type="slidenum">
              <a:rPr lang="en-US" smtClean="0"/>
              <a:pPr/>
              <a:t>13</a:t>
            </a:fld>
            <a:endParaRPr lang="en-US" dirty="0"/>
          </a:p>
        </p:txBody>
      </p:sp>
    </p:spTree>
    <p:extLst>
      <p:ext uri="{BB962C8B-B14F-4D97-AF65-F5344CB8AC3E}">
        <p14:creationId xmlns:p14="http://schemas.microsoft.com/office/powerpoint/2010/main" val="1090415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50838"/>
            <a:ext cx="6934200" cy="868362"/>
          </a:xfrm>
        </p:spPr>
        <p:txBody>
          <a:bodyPr/>
          <a:lstStyle/>
          <a:p>
            <a:r>
              <a:rPr lang="en-US" sz="2600" dirty="0">
                <a:latin typeface="Times New Roman" panose="02020603050405020304" pitchFamily="18" charset="0"/>
                <a:cs typeface="Times New Roman" panose="02020603050405020304" pitchFamily="18" charset="0"/>
              </a:rPr>
              <a:t>How has Texas supported the goals of FFPSA?</a:t>
            </a:r>
            <a:endParaRPr lang="en-US" sz="2600" dirty="0"/>
          </a:p>
        </p:txBody>
      </p:sp>
      <p:sp>
        <p:nvSpPr>
          <p:cNvPr id="3" name="Content Placeholder 2"/>
          <p:cNvSpPr>
            <a:spLocks noGrp="1"/>
          </p:cNvSpPr>
          <p:nvPr>
            <p:ph idx="1"/>
          </p:nvPr>
        </p:nvSpPr>
        <p:spPr>
          <a:xfrm>
            <a:off x="457200" y="1152525"/>
            <a:ext cx="8229600" cy="4867275"/>
          </a:xfrm>
        </p:spPr>
        <p:txBody>
          <a:bodyPr/>
          <a:lstStyle/>
          <a:p>
            <a:pPr marL="0" indent="0">
              <a:buNone/>
            </a:pPr>
            <a:r>
              <a:rPr lang="en-US" sz="2400" b="1" u="sng" dirty="0">
                <a:latin typeface="Times New Roman" panose="02020603050405020304" pitchFamily="18" charset="0"/>
                <a:cs typeface="Times New Roman" panose="02020603050405020304" pitchFamily="18" charset="0"/>
              </a:rPr>
              <a:t>Prevention Services</a:t>
            </a:r>
            <a:r>
              <a:rPr lang="en-US" sz="2400" b="1" dirty="0">
                <a:latin typeface="Times New Roman" panose="02020603050405020304" pitchFamily="18" charset="0"/>
                <a:cs typeface="Times New Roman" panose="02020603050405020304" pitchFamily="18" charset="0"/>
              </a:rPr>
              <a:t> </a:t>
            </a:r>
          </a:p>
          <a:p>
            <a:pPr>
              <a:spcBef>
                <a:spcPts val="300"/>
              </a:spcBef>
            </a:pPr>
            <a:r>
              <a:rPr lang="en-US" sz="2400" dirty="0">
                <a:latin typeface="Times New Roman" panose="02020603050405020304" pitchFamily="18" charset="0"/>
                <a:cs typeface="Times New Roman" panose="02020603050405020304" pitchFamily="18" charset="0"/>
              </a:rPr>
              <a:t>Texas currently serves families at eminent risk of entering the foster care system through Family-Based Safety Services. </a:t>
            </a:r>
          </a:p>
          <a:p>
            <a:pPr>
              <a:spcBef>
                <a:spcPts val="300"/>
              </a:spcBef>
            </a:pPr>
            <a:r>
              <a:rPr lang="en-US" sz="2400" dirty="0">
                <a:latin typeface="Times New Roman" panose="02020603050405020304" pitchFamily="18" charset="0"/>
                <a:cs typeface="Times New Roman" panose="02020603050405020304" pitchFamily="18" charset="0"/>
              </a:rPr>
              <a:t>Accesses free or low-cost services for parenting skills training and support. </a:t>
            </a:r>
          </a:p>
          <a:p>
            <a:pPr>
              <a:spcBef>
                <a:spcPts val="300"/>
              </a:spcBef>
            </a:pPr>
            <a:r>
              <a:rPr lang="en-US" sz="2400" dirty="0">
                <a:latin typeface="Times New Roman" panose="02020603050405020304" pitchFamily="18" charset="0"/>
                <a:cs typeface="Times New Roman" panose="02020603050405020304" pitchFamily="18" charset="0"/>
              </a:rPr>
              <a:t>Utilizes Purchase Client Service dollars and HHSC programs for mental health and substance abuse.</a:t>
            </a:r>
          </a:p>
          <a:p>
            <a:pPr>
              <a:spcBef>
                <a:spcPts val="300"/>
              </a:spcBef>
            </a:pPr>
            <a:r>
              <a:rPr lang="en-US" sz="2400" dirty="0">
                <a:latin typeface="Times New Roman" panose="02020603050405020304" pitchFamily="18" charset="0"/>
                <a:cs typeface="Times New Roman" panose="02020603050405020304" pitchFamily="18" charset="0"/>
              </a:rPr>
              <a:t>SB 11 (85R) established a pilot for FBSS case management. The pilot is required to use evidence-based services, be trauma-informed, and demonstrate improved outcomes for the families they serve. The El Paso FBSS pilot with Pathways has been serving families since June 2018.   </a:t>
            </a:r>
          </a:p>
          <a:p>
            <a:endParaRPr lang="en-US" dirty="0"/>
          </a:p>
        </p:txBody>
      </p:sp>
      <p:sp>
        <p:nvSpPr>
          <p:cNvPr id="4" name="Slide Number Placeholder 3"/>
          <p:cNvSpPr>
            <a:spLocks noGrp="1"/>
          </p:cNvSpPr>
          <p:nvPr>
            <p:ph type="sldNum" sz="quarter" idx="12"/>
          </p:nvPr>
        </p:nvSpPr>
        <p:spPr/>
        <p:txBody>
          <a:bodyPr/>
          <a:lstStyle/>
          <a:p>
            <a:fld id="{BB020C72-5B05-4446-B2D9-0A8BE9D707D8}" type="slidenum">
              <a:rPr lang="en-US" smtClean="0"/>
              <a:pPr/>
              <a:t>14</a:t>
            </a:fld>
            <a:endParaRPr lang="en-US" dirty="0"/>
          </a:p>
        </p:txBody>
      </p:sp>
    </p:spTree>
    <p:extLst>
      <p:ext uri="{BB962C8B-B14F-4D97-AF65-F5344CB8AC3E}">
        <p14:creationId xmlns:p14="http://schemas.microsoft.com/office/powerpoint/2010/main" val="929150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350838"/>
            <a:ext cx="6172200" cy="868362"/>
          </a:xfrm>
        </p:spPr>
        <p:txBody>
          <a:bodyPr/>
          <a:lstStyle/>
          <a:p>
            <a:r>
              <a:rPr lang="en-US" sz="3200" dirty="0">
                <a:latin typeface="Times New Roman" panose="02020603050405020304" pitchFamily="18" charset="0"/>
                <a:cs typeface="Times New Roman" panose="02020603050405020304" pitchFamily="18" charset="0"/>
              </a:rPr>
              <a:t>State Legislation and Planning</a:t>
            </a:r>
          </a:p>
        </p:txBody>
      </p:sp>
      <p:sp>
        <p:nvSpPr>
          <p:cNvPr id="3" name="Content Placeholder 2"/>
          <p:cNvSpPr>
            <a:spLocks noGrp="1"/>
          </p:cNvSpPr>
          <p:nvPr>
            <p:ph idx="1"/>
          </p:nvPr>
        </p:nvSpPr>
        <p:spPr>
          <a:xfrm>
            <a:off x="381000" y="1341437"/>
            <a:ext cx="8229600" cy="4903788"/>
          </a:xfrm>
        </p:spPr>
        <p:txBody>
          <a:bodyPr/>
          <a:lstStyle/>
          <a:p>
            <a:r>
              <a:rPr lang="en-US" sz="2600" dirty="0">
                <a:latin typeface="Times New Roman" panose="02020603050405020304" pitchFamily="18" charset="0"/>
                <a:cs typeface="Times New Roman" panose="02020603050405020304" pitchFamily="18" charset="0"/>
              </a:rPr>
              <a:t>Texas will use the 86</a:t>
            </a:r>
            <a:r>
              <a:rPr lang="en-US" sz="2600" baseline="30000" dirty="0">
                <a:latin typeface="Times New Roman" panose="02020603050405020304" pitchFamily="18" charset="0"/>
                <a:cs typeface="Times New Roman" panose="02020603050405020304" pitchFamily="18" charset="0"/>
              </a:rPr>
              <a:t>th</a:t>
            </a:r>
            <a:r>
              <a:rPr lang="en-US" sz="2600" dirty="0">
                <a:latin typeface="Times New Roman" panose="02020603050405020304" pitchFamily="18" charset="0"/>
                <a:cs typeface="Times New Roman" panose="02020603050405020304" pitchFamily="18" charset="0"/>
              </a:rPr>
              <a:t> Interim to study the implementation options and potential costs for FFPSA and inform the 87</a:t>
            </a:r>
            <a:r>
              <a:rPr lang="en-US" sz="2600" baseline="30000" dirty="0">
                <a:latin typeface="Times New Roman" panose="02020603050405020304" pitchFamily="18" charset="0"/>
                <a:cs typeface="Times New Roman" panose="02020603050405020304" pitchFamily="18" charset="0"/>
              </a:rPr>
              <a:t>th</a:t>
            </a:r>
            <a:r>
              <a:rPr lang="en-US" sz="2600" dirty="0">
                <a:latin typeface="Times New Roman" panose="02020603050405020304" pitchFamily="18" charset="0"/>
                <a:cs typeface="Times New Roman" panose="02020603050405020304" pitchFamily="18" charset="0"/>
              </a:rPr>
              <a:t> Legislature of options for the state. </a:t>
            </a:r>
          </a:p>
          <a:p>
            <a:r>
              <a:rPr lang="en-US" sz="2600" dirty="0">
                <a:latin typeface="Times New Roman" panose="02020603050405020304" pitchFamily="18" charset="0"/>
                <a:cs typeface="Times New Roman" panose="02020603050405020304" pitchFamily="18" charset="0"/>
              </a:rPr>
              <a:t>SB 355 requires DFPS to submit a strategic plan for implementation of the prevention services provisions of FFPSA</a:t>
            </a:r>
          </a:p>
          <a:p>
            <a:r>
              <a:rPr lang="en-US" sz="2600" dirty="0">
                <a:latin typeface="Times New Roman" panose="02020603050405020304" pitchFamily="18" charset="0"/>
                <a:cs typeface="Times New Roman" panose="02020603050405020304" pitchFamily="18" charset="0"/>
              </a:rPr>
              <a:t>SB 781 requires DFPS to submit an analysis and recommendations associated with the placement provisions of FFPSA</a:t>
            </a:r>
          </a:p>
          <a:p>
            <a:r>
              <a:rPr lang="en-US" sz="2600" dirty="0">
                <a:latin typeface="Times New Roman" panose="02020603050405020304" pitchFamily="18" charset="0"/>
                <a:cs typeface="Times New Roman" panose="02020603050405020304" pitchFamily="18" charset="0"/>
              </a:rPr>
              <a:t>These two strategic plans will be combined and completed by September of 2020. </a:t>
            </a:r>
          </a:p>
          <a:p>
            <a:pPr marL="0" indent="0">
              <a:buNone/>
            </a:pP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BB020C72-5B05-4446-B2D9-0A8BE9D707D8}" type="slidenum">
              <a:rPr lang="en-US" smtClean="0"/>
              <a:pPr/>
              <a:t>15</a:t>
            </a:fld>
            <a:endParaRPr lang="en-US" dirty="0"/>
          </a:p>
        </p:txBody>
      </p:sp>
    </p:spTree>
    <p:extLst>
      <p:ext uri="{BB962C8B-B14F-4D97-AF65-F5344CB8AC3E}">
        <p14:creationId xmlns:p14="http://schemas.microsoft.com/office/powerpoint/2010/main" val="982725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350838"/>
            <a:ext cx="6477000" cy="868362"/>
          </a:xfrm>
        </p:spPr>
        <p:txBody>
          <a:bodyPr/>
          <a:lstStyle/>
          <a:p>
            <a:r>
              <a:rPr lang="en-US" sz="2600" dirty="0">
                <a:latin typeface="Times New Roman" panose="02020603050405020304" pitchFamily="18" charset="0"/>
                <a:cs typeface="Times New Roman" panose="02020603050405020304" pitchFamily="18" charset="0"/>
              </a:rPr>
              <a:t>What is Texas doing to prepare for FFPSA?</a:t>
            </a:r>
          </a:p>
        </p:txBody>
      </p:sp>
      <p:sp>
        <p:nvSpPr>
          <p:cNvPr id="3" name="Content Placeholder 2"/>
          <p:cNvSpPr>
            <a:spLocks noGrp="1"/>
          </p:cNvSpPr>
          <p:nvPr>
            <p:ph idx="1"/>
          </p:nvPr>
        </p:nvSpPr>
        <p:spPr>
          <a:xfrm>
            <a:off x="457200" y="1143000"/>
            <a:ext cx="8229600" cy="5029200"/>
          </a:xfrm>
        </p:spPr>
        <p:txBody>
          <a:bodyPr/>
          <a:lstStyle/>
          <a:p>
            <a:pPr marL="0" indent="0">
              <a:buNone/>
            </a:pPr>
            <a:r>
              <a:rPr lang="en-US" sz="2300" b="1" dirty="0">
                <a:latin typeface="Times New Roman" panose="02020603050405020304" pitchFamily="18" charset="0"/>
                <a:cs typeface="Times New Roman" panose="02020603050405020304" pitchFamily="18" charset="0"/>
              </a:rPr>
              <a:t>Texas will:</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Determine the efficacy of the approved, evidence-based prevention programs.</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Examine costs and outcomes for serving children in approved congregate care settings.</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Determine the benefits of provider accreditation, and effects on child welfare outcomes.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Consider the continued decline in the percentage of children eligible for Title IV-E as costs and benefits are analyzed.</a:t>
            </a:r>
          </a:p>
          <a:p>
            <a:pPr>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pPr>
              <a:buFontTx/>
              <a:buChar char="-"/>
            </a:pPr>
            <a:endParaRPr lang="en-US" sz="18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B020C72-5B05-4446-B2D9-0A8BE9D707D8}" type="slidenum">
              <a:rPr lang="en-US" smtClean="0">
                <a:latin typeface="Times New Roman" panose="02020603050405020304" pitchFamily="18" charset="0"/>
                <a:cs typeface="Times New Roman" panose="02020603050405020304" pitchFamily="18" charset="0"/>
              </a:rPr>
              <a:pPr/>
              <a:t>16</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4730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350838"/>
            <a:ext cx="6477000" cy="868362"/>
          </a:xfrm>
        </p:spPr>
        <p:txBody>
          <a:bodyPr/>
          <a:lstStyle/>
          <a:p>
            <a:r>
              <a:rPr lang="en-US" sz="2600" dirty="0">
                <a:latin typeface="Times New Roman" panose="02020603050405020304" pitchFamily="18" charset="0"/>
                <a:cs typeface="Times New Roman" panose="02020603050405020304" pitchFamily="18" charset="0"/>
              </a:rPr>
              <a:t>What is Texas doing to prepare for FFPSA?</a:t>
            </a:r>
            <a:endParaRPr lang="en-US" sz="2600" dirty="0"/>
          </a:p>
        </p:txBody>
      </p:sp>
      <p:sp>
        <p:nvSpPr>
          <p:cNvPr id="3" name="Content Placeholder 2"/>
          <p:cNvSpPr>
            <a:spLocks noGrp="1"/>
          </p:cNvSpPr>
          <p:nvPr>
            <p:ph idx="1"/>
          </p:nvPr>
        </p:nvSpPr>
        <p:spPr>
          <a:xfrm>
            <a:off x="381000" y="1295400"/>
            <a:ext cx="8229600" cy="4830763"/>
          </a:xfrm>
        </p:spPr>
        <p:txBody>
          <a:bodyPr/>
          <a:lstStyle/>
          <a:p>
            <a:pPr marL="0" indent="0">
              <a:buNone/>
            </a:pPr>
            <a:r>
              <a:rPr lang="en-US" sz="2400" b="1" dirty="0">
                <a:latin typeface="Times New Roman" panose="02020603050405020304" pitchFamily="18" charset="0"/>
                <a:cs typeface="Times New Roman" panose="02020603050405020304" pitchFamily="18" charset="0"/>
              </a:rPr>
              <a:t>Texas will</a:t>
            </a:r>
            <a:r>
              <a:rPr lang="en-US" sz="2400" dirty="0">
                <a:latin typeface="Times New Roman" panose="02020603050405020304" pitchFamily="18" charset="0"/>
                <a:cs typeface="Times New Roman" panose="02020603050405020304" pitchFamily="18" charset="0"/>
              </a:rPr>
              <a:t>:</a:t>
            </a: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Research current practices and guidelines for service referral.</a:t>
            </a: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Use partners to assist with service development and evaluation of services eligible for FFPSA.</a:t>
            </a: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Develop work group with SSCC and FBSS contractors.</a:t>
            </a: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Perform cost/benefit analysis.</a:t>
            </a: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Analyze the effort associated with evaluation of prevention program.</a:t>
            </a: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Identify data elements associated with FFPSA required reporting and analyze effort needed to comply.</a:t>
            </a:r>
          </a:p>
          <a:p>
            <a:pPr lvl="1">
              <a:lnSpc>
                <a:spcPct val="150000"/>
              </a:lnSpc>
            </a:pPr>
            <a:endParaRPr lang="en-US" sz="2000" dirty="0">
              <a:latin typeface="Times New Roman" panose="02020603050405020304" pitchFamily="18" charset="0"/>
              <a:cs typeface="Times New Roman" panose="02020603050405020304" pitchFamily="18" charset="0"/>
            </a:endParaRPr>
          </a:p>
          <a:p>
            <a:pPr lvl="1"/>
            <a:endParaRPr lang="en-US" dirty="0"/>
          </a:p>
        </p:txBody>
      </p:sp>
      <p:sp>
        <p:nvSpPr>
          <p:cNvPr id="4" name="Slide Number Placeholder 3"/>
          <p:cNvSpPr>
            <a:spLocks noGrp="1"/>
          </p:cNvSpPr>
          <p:nvPr>
            <p:ph type="sldNum" sz="quarter" idx="12"/>
          </p:nvPr>
        </p:nvSpPr>
        <p:spPr/>
        <p:txBody>
          <a:bodyPr/>
          <a:lstStyle/>
          <a:p>
            <a:fld id="{BB020C72-5B05-4446-B2D9-0A8BE9D707D8}" type="slidenum">
              <a:rPr lang="en-US" smtClean="0"/>
              <a:pPr/>
              <a:t>17</a:t>
            </a:fld>
            <a:endParaRPr lang="en-US" dirty="0"/>
          </a:p>
        </p:txBody>
      </p:sp>
    </p:spTree>
    <p:extLst>
      <p:ext uri="{BB962C8B-B14F-4D97-AF65-F5344CB8AC3E}">
        <p14:creationId xmlns:p14="http://schemas.microsoft.com/office/powerpoint/2010/main" val="3992535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350838"/>
            <a:ext cx="6477000" cy="868362"/>
          </a:xfrm>
        </p:spPr>
        <p:txBody>
          <a:bodyPr/>
          <a:lstStyle/>
          <a:p>
            <a:r>
              <a:rPr lang="en-US" sz="2600" dirty="0">
                <a:latin typeface="Times New Roman" panose="02020603050405020304" pitchFamily="18" charset="0"/>
                <a:cs typeface="Times New Roman" panose="02020603050405020304" pitchFamily="18" charset="0"/>
              </a:rPr>
              <a:t>What is Texas doing to prepare for FFPSA?</a:t>
            </a:r>
            <a:endParaRPr lang="en-US" sz="2600" dirty="0"/>
          </a:p>
        </p:txBody>
      </p:sp>
      <p:sp>
        <p:nvSpPr>
          <p:cNvPr id="3" name="Content Placeholder 2"/>
          <p:cNvSpPr>
            <a:spLocks noGrp="1"/>
          </p:cNvSpPr>
          <p:nvPr>
            <p:ph idx="1"/>
          </p:nvPr>
        </p:nvSpPr>
        <p:spPr/>
        <p:txBody>
          <a:bodyPr/>
          <a:lstStyle/>
          <a:p>
            <a:pPr marL="0" indent="0">
              <a:lnSpc>
                <a:spcPct val="150000"/>
              </a:lnSpc>
              <a:buNone/>
            </a:pPr>
            <a:r>
              <a:rPr lang="en-US" sz="2400" b="1" dirty="0">
                <a:latin typeface="Times New Roman" panose="02020603050405020304" pitchFamily="18" charset="0"/>
                <a:cs typeface="Times New Roman" panose="02020603050405020304" pitchFamily="18" charset="0"/>
              </a:rPr>
              <a:t>Texas will:</a:t>
            </a: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Research outcomes, impact on costs and workload to implement QRTP’s.</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Identify Kinship navigator programs supported by FFPSA.</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Evaluate allocation of money, loss of IV-E dollars and potential effects of implementing FFPSA.</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Identify costs for training.</a:t>
            </a:r>
          </a:p>
          <a:p>
            <a:pPr>
              <a:buFont typeface="Arial" panose="020B0604020202020204" pitchFamily="34" charset="0"/>
              <a:buChar char="•"/>
            </a:pPr>
            <a:endParaRPr lang="en-US" dirty="0"/>
          </a:p>
        </p:txBody>
      </p:sp>
      <p:sp>
        <p:nvSpPr>
          <p:cNvPr id="4" name="Slide Number Placeholder 3"/>
          <p:cNvSpPr>
            <a:spLocks noGrp="1"/>
          </p:cNvSpPr>
          <p:nvPr>
            <p:ph type="sldNum" sz="quarter" idx="12"/>
          </p:nvPr>
        </p:nvSpPr>
        <p:spPr/>
        <p:txBody>
          <a:bodyPr/>
          <a:lstStyle/>
          <a:p>
            <a:fld id="{BB020C72-5B05-4446-B2D9-0A8BE9D707D8}" type="slidenum">
              <a:rPr lang="en-US" smtClean="0"/>
              <a:pPr/>
              <a:t>18</a:t>
            </a:fld>
            <a:endParaRPr lang="en-US" dirty="0"/>
          </a:p>
        </p:txBody>
      </p:sp>
    </p:spTree>
    <p:extLst>
      <p:ext uri="{BB962C8B-B14F-4D97-AF65-F5344CB8AC3E}">
        <p14:creationId xmlns:p14="http://schemas.microsoft.com/office/powerpoint/2010/main" val="1246419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50838"/>
            <a:ext cx="6172200" cy="868362"/>
          </a:xfrm>
        </p:spPr>
        <p:txBody>
          <a:bodyPr/>
          <a:lstStyle/>
          <a:p>
            <a:r>
              <a:rPr lang="en-US" sz="3200" dirty="0">
                <a:latin typeface="Times New Roman" panose="02020603050405020304" pitchFamily="18" charset="0"/>
                <a:cs typeface="Times New Roman" panose="02020603050405020304" pitchFamily="18" charset="0"/>
              </a:rPr>
              <a:t>Work Underway</a:t>
            </a:r>
            <a:r>
              <a:rPr lang="en-US" dirty="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533400" y="1219200"/>
            <a:ext cx="8458200" cy="5026025"/>
          </a:xfrm>
        </p:spPr>
        <p:txBody>
          <a:bodyPr/>
          <a:lstStyle/>
          <a:p>
            <a:r>
              <a:rPr lang="en-US" sz="2800" dirty="0">
                <a:latin typeface="Times New Roman" panose="02020603050405020304" pitchFamily="18" charset="0"/>
                <a:cs typeface="Times New Roman" panose="02020603050405020304" pitchFamily="18" charset="0"/>
              </a:rPr>
              <a:t>U of H completed kinship navigator study. DFPS and HHSC are partnering on next steps.</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Work with Casey Family Programs and Texas Center for Child and Family Studies to survey current landscape of prevention services.</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Application for NEICE grant.</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Stakeholder engagement through existing workgroups has started.</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BB020C72-5B05-4446-B2D9-0A8BE9D707D8}" type="slidenum">
              <a:rPr lang="en-US" smtClean="0"/>
              <a:pPr/>
              <a:t>19</a:t>
            </a:fld>
            <a:endParaRPr lang="en-US" dirty="0"/>
          </a:p>
        </p:txBody>
      </p:sp>
    </p:spTree>
    <p:extLst>
      <p:ext uri="{BB962C8B-B14F-4D97-AF65-F5344CB8AC3E}">
        <p14:creationId xmlns:p14="http://schemas.microsoft.com/office/powerpoint/2010/main" val="1111776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What is FFPSA?</a:t>
            </a:r>
            <a:endParaRPr lang="en-US" dirty="0"/>
          </a:p>
        </p:txBody>
      </p:sp>
      <p:sp>
        <p:nvSpPr>
          <p:cNvPr id="5" name="Slide Number Placeholder 4"/>
          <p:cNvSpPr>
            <a:spLocks noGrp="1"/>
          </p:cNvSpPr>
          <p:nvPr>
            <p:ph type="sldNum" sz="quarter" idx="12"/>
          </p:nvPr>
        </p:nvSpPr>
        <p:spPr/>
        <p:txBody>
          <a:bodyPr/>
          <a:lstStyle/>
          <a:p>
            <a:fld id="{719C21A6-0088-4395-92BB-DDD386B666D7}" type="slidenum">
              <a:rPr lang="en-US" smtClean="0"/>
              <a:pPr/>
              <a:t>2</a:t>
            </a:fld>
            <a:endParaRPr lang="en-US" dirty="0"/>
          </a:p>
        </p:txBody>
      </p:sp>
      <p:sp>
        <p:nvSpPr>
          <p:cNvPr id="8" name="Rectangle 7"/>
          <p:cNvSpPr/>
          <p:nvPr/>
        </p:nvSpPr>
        <p:spPr>
          <a:xfrm>
            <a:off x="457200" y="1295400"/>
            <a:ext cx="8686800" cy="4455066"/>
          </a:xfrm>
          <a:prstGeom prst="rect">
            <a:avLst/>
          </a:prstGeom>
        </p:spPr>
        <p:txBody>
          <a:bodyPr wrap="square">
            <a:spAutoFit/>
          </a:bodyPr>
          <a:lstStyle/>
          <a:p>
            <a:pPr marL="0" indent="0">
              <a:lnSpc>
                <a:spcPct val="150000"/>
              </a:lnSpc>
              <a:buNone/>
            </a:pPr>
            <a:r>
              <a:rPr lang="en-US" sz="2000" b="1" dirty="0">
                <a:latin typeface="Times New Roman" panose="02020603050405020304" pitchFamily="18" charset="0"/>
                <a:cs typeface="Times New Roman" panose="02020603050405020304" pitchFamily="18" charset="0"/>
              </a:rPr>
              <a:t>The Family First Prevention Services Act (FFPSA) passed in February 2018</a:t>
            </a:r>
          </a:p>
          <a:p>
            <a:pPr marL="0" indent="0">
              <a:lnSpc>
                <a:spcPct val="150000"/>
              </a:lnSpc>
              <a:buNone/>
            </a:pPr>
            <a:endParaRPr lang="en-US" sz="2000" b="1" dirty="0">
              <a:latin typeface="Times New Roman" panose="02020603050405020304" pitchFamily="18" charset="0"/>
              <a:cs typeface="Times New Roman" panose="02020603050405020304" pitchFamily="18" charset="0"/>
            </a:endParaRPr>
          </a:p>
          <a:p>
            <a:pPr marL="0" indent="0">
              <a:lnSpc>
                <a:spcPct val="150000"/>
              </a:lnSpc>
              <a:buNone/>
            </a:pPr>
            <a:r>
              <a:rPr lang="en-US" sz="2100" b="1" dirty="0">
                <a:latin typeface="Times New Roman" panose="02020603050405020304" pitchFamily="18" charset="0"/>
                <a:cs typeface="Times New Roman" panose="02020603050405020304" pitchFamily="18" charset="0"/>
              </a:rPr>
              <a:t>FFPSA looks to improve service and outcomes for four main populations:</a:t>
            </a:r>
          </a:p>
          <a:p>
            <a:pPr marL="800100" lvl="1"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Children placed in congregate care.</a:t>
            </a:r>
          </a:p>
          <a:p>
            <a:pPr marL="800100" lvl="1"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Kinship caregivers and the children they care for.</a:t>
            </a:r>
          </a:p>
          <a:p>
            <a:pPr marL="800100" lvl="1"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Parents who struggle with substance abuse and their children. </a:t>
            </a:r>
          </a:p>
          <a:p>
            <a:pPr marL="800100" lvl="1"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Children who are at imminent risk for entering foster care.</a:t>
            </a:r>
          </a:p>
          <a:p>
            <a:pPr marL="1257300" lvl="2" indent="-342900">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Any time a child is the subject of a safety plan and absent preventive services the plan is removal. </a:t>
            </a:r>
          </a:p>
          <a:p>
            <a:pPr marL="1257300" lvl="2" indent="-342900">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A child is not the subject of a safety plan but is at high or very high risk of abuse or neglect, and absent preventive services the plan is removal. </a:t>
            </a:r>
          </a:p>
        </p:txBody>
      </p:sp>
    </p:spTree>
    <p:extLst>
      <p:ext uri="{BB962C8B-B14F-4D97-AF65-F5344CB8AC3E}">
        <p14:creationId xmlns:p14="http://schemas.microsoft.com/office/powerpoint/2010/main" val="3388427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50838"/>
            <a:ext cx="6172200" cy="868362"/>
          </a:xfrm>
        </p:spPr>
        <p:txBody>
          <a:bodyPr/>
          <a:lstStyle/>
          <a:p>
            <a:r>
              <a:rPr lang="en-US" sz="3200" dirty="0">
                <a:latin typeface="Times New Roman" panose="02020603050405020304" pitchFamily="18" charset="0"/>
                <a:cs typeface="Times New Roman" panose="02020603050405020304" pitchFamily="18" charset="0"/>
              </a:rPr>
              <a:t>Work Underway</a:t>
            </a:r>
            <a:endParaRPr lang="en-US" sz="3200" dirty="0"/>
          </a:p>
        </p:txBody>
      </p:sp>
      <p:sp>
        <p:nvSpPr>
          <p:cNvPr id="3" name="Content Placeholder 2"/>
          <p:cNvSpPr>
            <a:spLocks noGrp="1"/>
          </p:cNvSpPr>
          <p:nvPr>
            <p:ph idx="1"/>
          </p:nvPr>
        </p:nvSpPr>
        <p:spPr>
          <a:xfrm>
            <a:off x="381000" y="1524000"/>
            <a:ext cx="8229600" cy="4525963"/>
          </a:xfrm>
        </p:spPr>
        <p:txBody>
          <a:bodyPr/>
          <a:lstStyle/>
          <a:p>
            <a:r>
              <a:rPr lang="en-US" sz="2800" dirty="0">
                <a:latin typeface="Times New Roman" panose="02020603050405020304" pitchFamily="18" charset="0"/>
                <a:cs typeface="Times New Roman" panose="02020603050405020304" pitchFamily="18" charset="0"/>
              </a:rPr>
              <a:t>Stakeholder Engagement Strategy</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Action Plan</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Engaging with other states and federal government</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p>
          <a:p>
            <a:r>
              <a:rPr lang="en-US" sz="2800" dirty="0">
                <a:latin typeface="Times New Roman" panose="02020603050405020304" pitchFamily="18" charset="0"/>
                <a:cs typeface="Times New Roman" panose="02020603050405020304" pitchFamily="18" charset="0"/>
              </a:rPr>
              <a:t>Consider outcomes in other states that have implemented like programs</a:t>
            </a:r>
          </a:p>
          <a:p>
            <a:endParaRPr lang="en-US" dirty="0"/>
          </a:p>
        </p:txBody>
      </p:sp>
      <p:sp>
        <p:nvSpPr>
          <p:cNvPr id="4" name="Slide Number Placeholder 3"/>
          <p:cNvSpPr>
            <a:spLocks noGrp="1"/>
          </p:cNvSpPr>
          <p:nvPr>
            <p:ph type="sldNum" sz="quarter" idx="12"/>
          </p:nvPr>
        </p:nvSpPr>
        <p:spPr/>
        <p:txBody>
          <a:bodyPr/>
          <a:lstStyle/>
          <a:p>
            <a:fld id="{BB020C72-5B05-4446-B2D9-0A8BE9D707D8}" type="slidenum">
              <a:rPr lang="en-US" smtClean="0"/>
              <a:pPr/>
              <a:t>20</a:t>
            </a:fld>
            <a:endParaRPr lang="en-US" dirty="0"/>
          </a:p>
        </p:txBody>
      </p:sp>
    </p:spTree>
    <p:extLst>
      <p:ext uri="{BB962C8B-B14F-4D97-AF65-F5344CB8AC3E}">
        <p14:creationId xmlns:p14="http://schemas.microsoft.com/office/powerpoint/2010/main" val="3062353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Visit our website &amp; sign up for updates</a:t>
            </a:r>
          </a:p>
        </p:txBody>
      </p:sp>
      <p:sp>
        <p:nvSpPr>
          <p:cNvPr id="7" name="Subtitle 6"/>
          <p:cNvSpPr>
            <a:spLocks noGrp="1"/>
          </p:cNvSpPr>
          <p:nvPr>
            <p:ph type="subTitle" idx="1"/>
          </p:nvPr>
        </p:nvSpPr>
        <p:spPr/>
        <p:txBody>
          <a:bodyPr/>
          <a:lstStyle/>
          <a:p>
            <a:r>
              <a:rPr lang="en-US" sz="2000" dirty="0">
                <a:latin typeface="Times New Roman" panose="02020603050405020304" pitchFamily="18" charset="0"/>
                <a:cs typeface="Times New Roman" panose="02020603050405020304" pitchFamily="18" charset="0"/>
              </a:rPr>
              <a:t>dfps.state.tx.us/Child_Protection/Family_First/default.asp</a:t>
            </a:r>
          </a:p>
        </p:txBody>
      </p:sp>
      <p:sp>
        <p:nvSpPr>
          <p:cNvPr id="5" name="Slide Number Placeholder 4"/>
          <p:cNvSpPr>
            <a:spLocks noGrp="1"/>
          </p:cNvSpPr>
          <p:nvPr>
            <p:ph type="sldNum" sz="quarter" idx="4"/>
          </p:nvPr>
        </p:nvSpPr>
        <p:spPr/>
        <p:txBody>
          <a:bodyPr/>
          <a:lstStyle/>
          <a:p>
            <a:fld id="{BB020C72-5B05-4446-B2D9-0A8BE9D707D8}" type="slidenum">
              <a:rPr lang="en-US" smtClean="0"/>
              <a:pPr/>
              <a:t>21</a:t>
            </a:fld>
            <a:endParaRPr lang="en-US" dirty="0"/>
          </a:p>
        </p:txBody>
      </p:sp>
    </p:spTree>
    <p:extLst>
      <p:ext uri="{BB962C8B-B14F-4D97-AF65-F5344CB8AC3E}">
        <p14:creationId xmlns:p14="http://schemas.microsoft.com/office/powerpoint/2010/main" val="65819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pPr algn="ctr"/>
            <a:endParaRPr lang="en-US" dirty="0"/>
          </a:p>
          <a:p>
            <a:pPr algn="ctr"/>
            <a:endParaRPr lang="en-US" dirty="0"/>
          </a:p>
          <a:p>
            <a:pPr marL="0" indent="0" algn="ctr">
              <a:buNone/>
            </a:pPr>
            <a:r>
              <a:rPr lang="en-US" dirty="0">
                <a:latin typeface="Times New Roman" panose="02020603050405020304" pitchFamily="18" charset="0"/>
                <a:cs typeface="Times New Roman" panose="02020603050405020304" pitchFamily="18" charset="0"/>
              </a:rPr>
              <a:t>Questions? </a:t>
            </a:r>
          </a:p>
          <a:p>
            <a:pPr algn="ctr"/>
            <a:endParaRPr lang="en-US" dirty="0"/>
          </a:p>
        </p:txBody>
      </p:sp>
      <p:sp>
        <p:nvSpPr>
          <p:cNvPr id="4" name="Slide Number Placeholder 3"/>
          <p:cNvSpPr>
            <a:spLocks noGrp="1"/>
          </p:cNvSpPr>
          <p:nvPr>
            <p:ph type="sldNum" sz="quarter" idx="12"/>
          </p:nvPr>
        </p:nvSpPr>
        <p:spPr/>
        <p:txBody>
          <a:bodyPr/>
          <a:lstStyle/>
          <a:p>
            <a:fld id="{BB020C72-5B05-4446-B2D9-0A8BE9D707D8}" type="slidenum">
              <a:rPr lang="en-US" smtClean="0"/>
              <a:pPr/>
              <a:t>22</a:t>
            </a:fld>
            <a:endParaRPr lang="en-US" dirty="0"/>
          </a:p>
        </p:txBody>
      </p:sp>
    </p:spTree>
    <p:extLst>
      <p:ext uri="{BB962C8B-B14F-4D97-AF65-F5344CB8AC3E}">
        <p14:creationId xmlns:p14="http://schemas.microsoft.com/office/powerpoint/2010/main" val="1544340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50838"/>
            <a:ext cx="6172200" cy="868362"/>
          </a:xfrm>
        </p:spPr>
        <p:txBody>
          <a:bodyPr anchor="t"/>
          <a:lstStyle/>
          <a:p>
            <a:r>
              <a:rPr lang="en-US" sz="3200" dirty="0">
                <a:latin typeface="Times New Roman" panose="02020603050405020304" pitchFamily="18" charset="0"/>
                <a:cs typeface="Times New Roman" panose="02020603050405020304" pitchFamily="18" charset="0"/>
              </a:rPr>
              <a:t>What is FFPSA?</a:t>
            </a:r>
          </a:p>
        </p:txBody>
      </p:sp>
      <p:sp>
        <p:nvSpPr>
          <p:cNvPr id="3" name="Content Placeholder 2"/>
          <p:cNvSpPr>
            <a:spLocks noGrp="1"/>
          </p:cNvSpPr>
          <p:nvPr>
            <p:ph idx="1"/>
          </p:nvPr>
        </p:nvSpPr>
        <p:spPr>
          <a:xfrm>
            <a:off x="381000" y="1204357"/>
            <a:ext cx="8382000" cy="4967843"/>
          </a:xfrm>
        </p:spPr>
        <p:txBody>
          <a:bodyPr/>
          <a:lstStyle/>
          <a:p>
            <a:pPr marL="0" indent="0">
              <a:lnSpc>
                <a:spcPct val="150000"/>
              </a:lnSpc>
              <a:buNone/>
            </a:pPr>
            <a:r>
              <a:rPr lang="en-US" sz="1800" b="1" dirty="0">
                <a:latin typeface="Times New Roman" panose="02020603050405020304" pitchFamily="18" charset="0"/>
                <a:cs typeface="Times New Roman" panose="02020603050405020304" pitchFamily="18" charset="0"/>
              </a:rPr>
              <a:t>FFPSA aims to:</a:t>
            </a:r>
          </a:p>
          <a:p>
            <a:pPr lvl="1">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Decrease the use of congregate care settings.</a:t>
            </a:r>
          </a:p>
          <a:p>
            <a:pPr lvl="1">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Prevent additional entries into foster care.</a:t>
            </a:r>
          </a:p>
          <a:p>
            <a:pPr lvl="1">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Encourage and support kin placements. </a:t>
            </a:r>
          </a:p>
          <a:p>
            <a:pPr lvl="1">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Elevate the quality of specific types of prevention services* provided to families with children at risk of entering foster care.</a:t>
            </a:r>
          </a:p>
          <a:p>
            <a:pPr lvl="1">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Allow children to be placed with their parents in substance abuse treatment facilities</a:t>
            </a:r>
            <a:r>
              <a:rPr lang="en-US" sz="1600" dirty="0">
                <a:latin typeface="Times New Roman" panose="02020603050405020304" pitchFamily="18" charset="0"/>
                <a:cs typeface="Times New Roman" panose="02020603050405020304" pitchFamily="18" charset="0"/>
              </a:rPr>
              <a:t>.</a:t>
            </a:r>
            <a:endParaRPr lang="en-US" sz="1600" b="1"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1800" b="1" dirty="0">
                <a:latin typeface="Times New Roman" panose="02020603050405020304" pitchFamily="18" charset="0"/>
                <a:cs typeface="Times New Roman" panose="02020603050405020304" pitchFamily="18" charset="0"/>
              </a:rPr>
              <a:t>FFPSA establishes several new opportunities for states:</a:t>
            </a:r>
          </a:p>
          <a:p>
            <a:pPr marL="0" indent="0">
              <a:buNone/>
            </a:pPr>
            <a:endParaRPr lang="en-US" sz="800" b="1" dirty="0">
              <a:latin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Federal Title IV-E match for children placed in limited specialized settings for specific populations;</a:t>
            </a:r>
          </a:p>
          <a:p>
            <a:pPr lvl="1">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Open-ended federal match for approved evidence-based prevention services; and </a:t>
            </a:r>
          </a:p>
          <a:p>
            <a:pPr lvl="1">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Federal match for certain evidence-based, approved Kinship Navigator programs.</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a:xfrm>
            <a:off x="7696200" y="6245225"/>
            <a:ext cx="990600" cy="476250"/>
          </a:xfrm>
        </p:spPr>
        <p:txBody>
          <a:bodyPr/>
          <a:lstStyle/>
          <a:p>
            <a:fld id="{518F61C5-487E-4093-9712-4ABD383A0F6A}" type="slidenum">
              <a:rPr lang="en-US" smtClean="0">
                <a:latin typeface="Times New Roman" panose="02020603050405020304" pitchFamily="18" charset="0"/>
                <a:cs typeface="Times New Roman" panose="02020603050405020304" pitchFamily="18" charset="0"/>
              </a:rPr>
              <a:pPr/>
              <a:t>3</a:t>
            </a:fld>
            <a:endParaRPr lang="en-US" dirty="0">
              <a:latin typeface="Times New Roman" panose="02020603050405020304" pitchFamily="18" charset="0"/>
              <a:cs typeface="Times New Roman" panose="02020603050405020304" pitchFamily="18" charset="0"/>
            </a:endParaRPr>
          </a:p>
        </p:txBody>
      </p:sp>
      <p:sp>
        <p:nvSpPr>
          <p:cNvPr id="4" name="TextBox 3"/>
          <p:cNvSpPr txBox="1"/>
          <p:nvPr/>
        </p:nvSpPr>
        <p:spPr>
          <a:xfrm>
            <a:off x="541638" y="6172200"/>
            <a:ext cx="7696200" cy="692497"/>
          </a:xfrm>
          <a:prstGeom prst="rect">
            <a:avLst/>
          </a:prstGeom>
          <a:noFill/>
        </p:spPr>
        <p:txBody>
          <a:bodyPr wrap="square" rtlCol="0">
            <a:spAutoFit/>
          </a:bodyPr>
          <a:lstStyle/>
          <a:p>
            <a:pPr lvl="1">
              <a:lnSpc>
                <a:spcPct val="150000"/>
              </a:lnSpc>
              <a:buFontTx/>
              <a:buChar char="-"/>
            </a:pPr>
            <a:r>
              <a:rPr lang="en-US" sz="1600" dirty="0">
                <a:latin typeface="Times New Roman" panose="02020603050405020304" pitchFamily="18" charset="0"/>
                <a:cs typeface="Times New Roman" panose="02020603050405020304" pitchFamily="18" charset="0"/>
              </a:rPr>
              <a:t>*</a:t>
            </a:r>
            <a:r>
              <a:rPr lang="en-US" sz="1000" dirty="0">
                <a:latin typeface="Times New Roman" panose="02020603050405020304" pitchFamily="18" charset="0"/>
                <a:cs typeface="Times New Roman" panose="02020603050405020304" pitchFamily="18" charset="0"/>
              </a:rPr>
              <a:t>FFPSA references to prevention services do not mean the traditional Texas Prevention and Early Intervention services, but rather secondary prevention for children at imminent risk of entering the foster care system</a:t>
            </a:r>
          </a:p>
        </p:txBody>
      </p:sp>
    </p:spTree>
    <p:extLst>
      <p:ext uri="{BB962C8B-B14F-4D97-AF65-F5344CB8AC3E}">
        <p14:creationId xmlns:p14="http://schemas.microsoft.com/office/powerpoint/2010/main" val="1002209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50838"/>
            <a:ext cx="6172200" cy="868362"/>
          </a:xfrm>
        </p:spPr>
        <p:txBody>
          <a:bodyPr/>
          <a:lstStyle/>
          <a:p>
            <a:r>
              <a:rPr lang="en-US" sz="3200" dirty="0">
                <a:latin typeface="Times New Roman" panose="02020603050405020304" pitchFamily="18" charset="0"/>
                <a:cs typeface="Times New Roman" panose="02020603050405020304" pitchFamily="18" charset="0"/>
              </a:rPr>
              <a:t>Texas’ Decision</a:t>
            </a:r>
          </a:p>
        </p:txBody>
      </p:sp>
      <p:sp>
        <p:nvSpPr>
          <p:cNvPr id="3" name="Content Placeholder 2"/>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In November 2018, Texas notified the Federal Administration for Families and Children (ACF) that it intended to delay implementation of FFPSA until September 2021.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Texas is currently analyzing available information and has begun engagement of stakeholders.</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Texas is developing a strategic plan due September 1, 2020, to inform the Legislature about potential options for implementation.</a:t>
            </a:r>
          </a:p>
        </p:txBody>
      </p:sp>
      <p:sp>
        <p:nvSpPr>
          <p:cNvPr id="4" name="Slide Number Placeholder 3"/>
          <p:cNvSpPr>
            <a:spLocks noGrp="1"/>
          </p:cNvSpPr>
          <p:nvPr>
            <p:ph type="sldNum" sz="quarter" idx="12"/>
          </p:nvPr>
        </p:nvSpPr>
        <p:spPr/>
        <p:txBody>
          <a:bodyPr/>
          <a:lstStyle/>
          <a:p>
            <a:fld id="{BB020C72-5B05-4446-B2D9-0A8BE9D707D8}" type="slidenum">
              <a:rPr lang="en-US" smtClean="0"/>
              <a:pPr/>
              <a:t>4</a:t>
            </a:fld>
            <a:endParaRPr lang="en-US" dirty="0"/>
          </a:p>
        </p:txBody>
      </p:sp>
    </p:spTree>
    <p:extLst>
      <p:ext uri="{BB962C8B-B14F-4D97-AF65-F5344CB8AC3E}">
        <p14:creationId xmlns:p14="http://schemas.microsoft.com/office/powerpoint/2010/main" val="2092786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84163"/>
            <a:ext cx="6477000" cy="868362"/>
          </a:xfrm>
        </p:spPr>
        <p:txBody>
          <a:bodyPr/>
          <a:lstStyle/>
          <a:p>
            <a:r>
              <a:rPr lang="en-US" sz="2600" dirty="0">
                <a:latin typeface="Times New Roman" panose="02020603050405020304" pitchFamily="18" charset="0"/>
                <a:cs typeface="Times New Roman" panose="02020603050405020304" pitchFamily="18" charset="0"/>
              </a:rPr>
              <a:t>Required FFPSA Provisions for States</a:t>
            </a:r>
            <a:endParaRPr lang="en-US" sz="2600" dirty="0"/>
          </a:p>
        </p:txBody>
      </p:sp>
      <p:sp>
        <p:nvSpPr>
          <p:cNvPr id="3" name="Content Placeholder 2"/>
          <p:cNvSpPr>
            <a:spLocks noGrp="1"/>
          </p:cNvSpPr>
          <p:nvPr>
            <p:ph idx="1"/>
          </p:nvPr>
        </p:nvSpPr>
        <p:spPr>
          <a:xfrm>
            <a:off x="384220" y="1219200"/>
            <a:ext cx="8229600" cy="4648199"/>
          </a:xfrm>
        </p:spPr>
        <p:txBody>
          <a:bodyPr/>
          <a:lstStyle/>
          <a:p>
            <a:pPr marL="0" indent="0" algn="ctr">
              <a:buNone/>
            </a:pPr>
            <a:r>
              <a:rPr lang="en-US" sz="2200" b="1" dirty="0">
                <a:latin typeface="Times New Roman" panose="02020603050405020304" pitchFamily="18" charset="0"/>
                <a:cs typeface="Times New Roman" panose="02020603050405020304" pitchFamily="18" charset="0"/>
              </a:rPr>
              <a:t>FFPSA included five required provisions to start FFPSA funding:</a:t>
            </a:r>
          </a:p>
          <a:p>
            <a:pPr marL="0" indent="0">
              <a:buNone/>
            </a:pPr>
            <a:endParaRPr lang="en-US" sz="1400" b="1"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Creation of an Interstate Compact on the Placement of Children (ICPC) National Electronic Interstate Compact Enterprise (NEICE) System (Required by 2027).</a:t>
            </a:r>
          </a:p>
          <a:p>
            <a:r>
              <a:rPr lang="en-US" sz="2200" dirty="0">
                <a:latin typeface="Times New Roman" panose="02020603050405020304" pitchFamily="18" charset="0"/>
                <a:cs typeface="Times New Roman" panose="02020603050405020304" pitchFamily="18" charset="0"/>
              </a:rPr>
              <a:t>Creation of a Statewide Fatality Prevention Plan, to Prevent Abuse and Neglect Fatalities.</a:t>
            </a:r>
          </a:p>
          <a:p>
            <a:r>
              <a:rPr lang="en-US" sz="2200" dirty="0">
                <a:latin typeface="Times New Roman" panose="02020603050405020304" pitchFamily="18" charset="0"/>
                <a:cs typeface="Times New Roman" panose="02020603050405020304" pitchFamily="18" charset="0"/>
              </a:rPr>
              <a:t>Establish Protocols to Prevent Inappropriate Diagnoses and Ensuring Appropriate Placements.</a:t>
            </a:r>
          </a:p>
          <a:p>
            <a:r>
              <a:rPr lang="en-US" sz="2200" dirty="0">
                <a:latin typeface="Times New Roman" panose="02020603050405020304" pitchFamily="18" charset="0"/>
                <a:cs typeface="Times New Roman" panose="02020603050405020304" pitchFamily="18" charset="0"/>
              </a:rPr>
              <a:t>Create Procedures for Providers to Conduct Abuse and Neglect Registry and Criminal Records Checks, Including Fingerprint-Based Checks.</a:t>
            </a:r>
          </a:p>
          <a:p>
            <a:r>
              <a:rPr lang="en-US" sz="2200" dirty="0">
                <a:latin typeface="Times New Roman" panose="02020603050405020304" pitchFamily="18" charset="0"/>
                <a:cs typeface="Times New Roman" panose="02020603050405020304" pitchFamily="18" charset="0"/>
              </a:rPr>
              <a:t>Compliance with Federal Model Licensing Standards.</a:t>
            </a:r>
          </a:p>
          <a:p>
            <a:pPr marL="0" indent="0">
              <a:buNone/>
            </a:pP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BB020C72-5B05-4446-B2D9-0A8BE9D707D8}" type="slidenum">
              <a:rPr lang="en-US" smtClean="0">
                <a:latin typeface="Times New Roman" panose="02020603050405020304" pitchFamily="18" charset="0"/>
                <a:cs typeface="Times New Roman" panose="02020603050405020304" pitchFamily="18" charset="0"/>
              </a:rPr>
              <a:pPr/>
              <a:t>5</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902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0909" y="360363"/>
            <a:ext cx="6553200" cy="868362"/>
          </a:xfrm>
        </p:spPr>
        <p:txBody>
          <a:bodyPr anchor="ctr" anchorCtr="0"/>
          <a:lstStyle/>
          <a:p>
            <a:pPr algn="ctr"/>
            <a:r>
              <a:rPr lang="en-US" sz="2600" dirty="0">
                <a:latin typeface="Times New Roman" panose="02020603050405020304" pitchFamily="18" charset="0"/>
                <a:cs typeface="Times New Roman" panose="02020603050405020304" pitchFamily="18" charset="0"/>
              </a:rPr>
              <a:t>New Funding for Prevention Activities</a:t>
            </a:r>
            <a:endParaRPr lang="en-US" sz="2600" dirty="0"/>
          </a:p>
        </p:txBody>
      </p:sp>
      <p:sp>
        <p:nvSpPr>
          <p:cNvPr id="3" name="Content Placeholder 2"/>
          <p:cNvSpPr>
            <a:spLocks noGrp="1"/>
          </p:cNvSpPr>
          <p:nvPr>
            <p:ph idx="1"/>
          </p:nvPr>
        </p:nvSpPr>
        <p:spPr>
          <a:xfrm>
            <a:off x="381000" y="1341437"/>
            <a:ext cx="8534400" cy="4678363"/>
          </a:xfrm>
        </p:spPr>
        <p:txBody>
          <a:bodyPr/>
          <a:lstStyle/>
          <a:p>
            <a:pPr marL="0" indent="0">
              <a:buNone/>
            </a:pPr>
            <a:r>
              <a:rPr lang="en-US" sz="2400" dirty="0">
                <a:latin typeface="Times New Roman" panose="02020603050405020304" pitchFamily="18" charset="0"/>
                <a:cs typeface="Times New Roman" panose="02020603050405020304" pitchFamily="18" charset="0"/>
              </a:rPr>
              <a:t>Allows states to use federal matching funds for evidence based prevention and treatment services.</a:t>
            </a:r>
          </a:p>
          <a:p>
            <a:pPr lvl="1">
              <a:buFont typeface="Arial" panose="020B0604020202020204" pitchFamily="34" charset="0"/>
              <a:buChar char="•"/>
            </a:pPr>
            <a:r>
              <a:rPr lang="en-US" sz="2000" b="1" i="1" dirty="0">
                <a:latin typeface="Times New Roman" panose="02020603050405020304" pitchFamily="18" charset="0"/>
                <a:cs typeface="Times New Roman" panose="02020603050405020304" pitchFamily="18" charset="0"/>
              </a:rPr>
              <a:t>Who</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Children </a:t>
            </a:r>
            <a:r>
              <a:rPr lang="en-US" sz="2000" u="sng" dirty="0">
                <a:latin typeface="Times New Roman" panose="02020603050405020304" pitchFamily="18" charset="0"/>
                <a:cs typeface="Times New Roman" panose="02020603050405020304" pitchFamily="18" charset="0"/>
              </a:rPr>
              <a:t>Texas</a:t>
            </a:r>
            <a:r>
              <a:rPr lang="en-US" sz="2000" dirty="0">
                <a:latin typeface="Times New Roman" panose="02020603050405020304" pitchFamily="18" charset="0"/>
                <a:cs typeface="Times New Roman" panose="02020603050405020304" pitchFamily="18" charset="0"/>
              </a:rPr>
              <a:t> determines are at imminent risk of placement in foster care </a:t>
            </a:r>
            <a:r>
              <a:rPr lang="en-US" sz="2000" u="sng" dirty="0">
                <a:latin typeface="Times New Roman" panose="02020603050405020304" pitchFamily="18" charset="0"/>
                <a:cs typeface="Times New Roman" panose="02020603050405020304" pitchFamily="18" charset="0"/>
              </a:rPr>
              <a:t>AND</a:t>
            </a:r>
            <a:r>
              <a:rPr lang="en-US" sz="2000" dirty="0">
                <a:latin typeface="Times New Roman" panose="02020603050405020304" pitchFamily="18" charset="0"/>
                <a:cs typeface="Times New Roman" panose="02020603050405020304" pitchFamily="18" charset="0"/>
              </a:rPr>
              <a:t> their parents or kinship caregivers and pregnant and parenting foster youth with no financial edibility required. </a:t>
            </a:r>
          </a:p>
          <a:p>
            <a:pPr lvl="1">
              <a:buFont typeface="Arial" panose="020B0604020202020204" pitchFamily="34" charset="0"/>
              <a:buChar char="•"/>
            </a:pPr>
            <a:r>
              <a:rPr lang="en-US" sz="2000" b="1" i="1" dirty="0">
                <a:latin typeface="Times New Roman" panose="02020603050405020304" pitchFamily="18" charset="0"/>
                <a:cs typeface="Times New Roman" panose="02020603050405020304" pitchFamily="18" charset="0"/>
              </a:rPr>
              <a:t>What: </a:t>
            </a:r>
            <a:r>
              <a:rPr lang="en-US" sz="2000" dirty="0">
                <a:latin typeface="Times New Roman" panose="02020603050405020304" pitchFamily="18" charset="0"/>
                <a:cs typeface="Times New Roman" panose="02020603050405020304" pitchFamily="18" charset="0"/>
              </a:rPr>
              <a:t>Eligible prevention services are </a:t>
            </a:r>
            <a:r>
              <a:rPr lang="en-US" sz="2000" b="1" dirty="0">
                <a:latin typeface="Times New Roman" panose="02020603050405020304" pitchFamily="18" charset="0"/>
                <a:cs typeface="Times New Roman" panose="02020603050405020304" pitchFamily="18" charset="0"/>
              </a:rPr>
              <a:t>mental health, substance abuse treatment and intensive in-home parenting skills building.</a:t>
            </a:r>
            <a:r>
              <a:rPr lang="en-US" sz="2000" dirty="0">
                <a:latin typeface="Times New Roman" panose="02020603050405020304" pitchFamily="18" charset="0"/>
                <a:cs typeface="Times New Roman" panose="02020603050405020304" pitchFamily="18" charset="0"/>
              </a:rPr>
              <a:t> </a:t>
            </a:r>
          </a:p>
          <a:p>
            <a:pPr lvl="1">
              <a:buFont typeface="Arial" panose="020B0604020202020204" pitchFamily="34" charset="0"/>
              <a:buChar char="•"/>
            </a:pPr>
            <a:r>
              <a:rPr lang="en-US" sz="2000" b="1" i="1" dirty="0">
                <a:latin typeface="Times New Roman" panose="02020603050405020304" pitchFamily="18" charset="0"/>
                <a:cs typeface="Times New Roman" panose="02020603050405020304" pitchFamily="18" charset="0"/>
              </a:rPr>
              <a:t>How Long: </a:t>
            </a:r>
            <a:r>
              <a:rPr lang="en-US" sz="2000" dirty="0">
                <a:latin typeface="Times New Roman" panose="02020603050405020304" pitchFamily="18" charset="0"/>
                <a:cs typeface="Times New Roman" panose="02020603050405020304" pitchFamily="18" charset="0"/>
              </a:rPr>
              <a:t>Services are allowable for up to 12 months, with </a:t>
            </a:r>
            <a:r>
              <a:rPr lang="en-US" sz="2000" u="sng" dirty="0">
                <a:latin typeface="Times New Roman" panose="02020603050405020304" pitchFamily="18" charset="0"/>
                <a:cs typeface="Times New Roman" panose="02020603050405020304" pitchFamily="18" charset="0"/>
              </a:rPr>
              <a:t>no limit</a:t>
            </a:r>
            <a:r>
              <a:rPr lang="en-US" sz="2000" dirty="0">
                <a:latin typeface="Times New Roman" panose="02020603050405020304" pitchFamily="18" charset="0"/>
                <a:cs typeface="Times New Roman" panose="02020603050405020304" pitchFamily="18" charset="0"/>
              </a:rPr>
              <a:t> on how many times a child and family can receive prevention services if the child continues to be at risk of entry into foster care. </a:t>
            </a:r>
          </a:p>
          <a:p>
            <a:pPr lvl="1">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57150" indent="0">
              <a:buNone/>
            </a:pPr>
            <a:r>
              <a:rPr lang="en-US" sz="2200" dirty="0">
                <a:latin typeface="Times New Roman" panose="02020603050405020304" pitchFamily="18" charset="0"/>
                <a:cs typeface="Times New Roman" panose="02020603050405020304" pitchFamily="18" charset="0"/>
              </a:rPr>
              <a:t>Due to new federal funds, new data requirements will also be enforced. </a:t>
            </a:r>
            <a:endParaRPr lang="en-US" sz="2200" dirty="0"/>
          </a:p>
        </p:txBody>
      </p:sp>
      <p:sp>
        <p:nvSpPr>
          <p:cNvPr id="4" name="Slide Number Placeholder 3"/>
          <p:cNvSpPr>
            <a:spLocks noGrp="1"/>
          </p:cNvSpPr>
          <p:nvPr>
            <p:ph type="sldNum" sz="quarter" idx="12"/>
          </p:nvPr>
        </p:nvSpPr>
        <p:spPr/>
        <p:txBody>
          <a:bodyPr/>
          <a:lstStyle/>
          <a:p>
            <a:fld id="{BB020C72-5B05-4446-B2D9-0A8BE9D707D8}" type="slidenum">
              <a:rPr lang="en-US" smtClean="0"/>
              <a:pPr/>
              <a:t>6</a:t>
            </a:fld>
            <a:endParaRPr lang="en-US" dirty="0"/>
          </a:p>
        </p:txBody>
      </p:sp>
    </p:spTree>
    <p:extLst>
      <p:ext uri="{BB962C8B-B14F-4D97-AF65-F5344CB8AC3E}">
        <p14:creationId xmlns:p14="http://schemas.microsoft.com/office/powerpoint/2010/main" val="1012026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350838"/>
            <a:ext cx="6172200" cy="868362"/>
          </a:xfrm>
        </p:spPr>
        <p:txBody>
          <a:bodyPr/>
          <a:lstStyle/>
          <a:p>
            <a:r>
              <a:rPr lang="en-US" sz="3200" dirty="0">
                <a:latin typeface="Times New Roman" panose="02020603050405020304" pitchFamily="18" charset="0"/>
                <a:cs typeface="Times New Roman" panose="02020603050405020304" pitchFamily="18" charset="0"/>
              </a:rPr>
              <a:t>Eligible Services </a:t>
            </a:r>
          </a:p>
        </p:txBody>
      </p:sp>
      <p:sp>
        <p:nvSpPr>
          <p:cNvPr id="3" name="Content Placeholder 2"/>
          <p:cNvSpPr>
            <a:spLocks noGrp="1"/>
          </p:cNvSpPr>
          <p:nvPr>
            <p:ph idx="1"/>
          </p:nvPr>
        </p:nvSpPr>
        <p:spPr>
          <a:xfrm>
            <a:off x="381000" y="1219200"/>
            <a:ext cx="8229600" cy="4953000"/>
          </a:xfrm>
        </p:spPr>
        <p:txBody>
          <a:bodyPr/>
          <a:lstStyle/>
          <a:p>
            <a:r>
              <a:rPr lang="en-US" sz="2300" dirty="0">
                <a:latin typeface="Times New Roman" panose="02020603050405020304" pitchFamily="18" charset="0"/>
                <a:cs typeface="Times New Roman" panose="02020603050405020304" pitchFamily="18" charset="0"/>
              </a:rPr>
              <a:t>Services must meet well-supported, supported or promising ratings based on:</a:t>
            </a:r>
          </a:p>
          <a:p>
            <a:pPr lvl="1"/>
            <a:r>
              <a:rPr lang="en-US" sz="2300" dirty="0">
                <a:latin typeface="Times New Roman" panose="02020603050405020304" pitchFamily="18" charset="0"/>
                <a:cs typeface="Times New Roman" panose="02020603050405020304" pitchFamily="18" charset="0"/>
              </a:rPr>
              <a:t>studies done through a RCT or QED and </a:t>
            </a:r>
          </a:p>
          <a:p>
            <a:pPr lvl="1"/>
            <a:r>
              <a:rPr lang="en-US" sz="2300" dirty="0">
                <a:latin typeface="Times New Roman" panose="02020603050405020304" pitchFamily="18" charset="0"/>
                <a:cs typeface="Times New Roman" panose="02020603050405020304" pitchFamily="18" charset="0"/>
              </a:rPr>
              <a:t>have favorable effect on one FFPSA target outcome.</a:t>
            </a:r>
          </a:p>
          <a:p>
            <a:r>
              <a:rPr lang="en-US" sz="2300" dirty="0">
                <a:latin typeface="Times New Roman" panose="02020603050405020304" pitchFamily="18" charset="0"/>
                <a:cs typeface="Times New Roman" panose="02020603050405020304" pitchFamily="18" charset="0"/>
              </a:rPr>
              <a:t>There have been 12 programs reviewed. With 6 well-supported, 1 supported, 2 promising and then 3 that do not currently meet criteria.</a:t>
            </a:r>
          </a:p>
          <a:p>
            <a:r>
              <a:rPr lang="en-US" sz="2300" dirty="0">
                <a:latin typeface="Times New Roman" panose="02020603050405020304" pitchFamily="18" charset="0"/>
                <a:cs typeface="Times New Roman" panose="02020603050405020304" pitchFamily="18" charset="0"/>
              </a:rPr>
              <a:t>Healthy Families and Parents as Teachers are a couple of the current programs that have received a well supported service rating.</a:t>
            </a:r>
          </a:p>
          <a:p>
            <a:r>
              <a:rPr lang="en-US" sz="2300" dirty="0">
                <a:latin typeface="Times New Roman" panose="02020603050405020304" pitchFamily="18" charset="0"/>
                <a:cs typeface="Times New Roman" panose="02020603050405020304" pitchFamily="18" charset="0"/>
              </a:rPr>
              <a:t>Currently, 21 services are waiting for review, to include Nurturing Parenting. This was our FBSS pilot that has just completed a year of service. </a:t>
            </a:r>
          </a:p>
          <a:p>
            <a:endParaRPr lang="en-US" sz="2400" dirty="0"/>
          </a:p>
          <a:p>
            <a:endParaRPr lang="en-US" dirty="0"/>
          </a:p>
          <a:p>
            <a:endParaRPr lang="en-US" dirty="0"/>
          </a:p>
        </p:txBody>
      </p:sp>
      <p:sp>
        <p:nvSpPr>
          <p:cNvPr id="4" name="Slide Number Placeholder 3"/>
          <p:cNvSpPr>
            <a:spLocks noGrp="1"/>
          </p:cNvSpPr>
          <p:nvPr>
            <p:ph type="sldNum" sz="quarter" idx="12"/>
          </p:nvPr>
        </p:nvSpPr>
        <p:spPr/>
        <p:txBody>
          <a:bodyPr/>
          <a:lstStyle/>
          <a:p>
            <a:fld id="{BB020C72-5B05-4446-B2D9-0A8BE9D707D8}" type="slidenum">
              <a:rPr lang="en-US" smtClean="0"/>
              <a:pPr/>
              <a:t>7</a:t>
            </a:fld>
            <a:endParaRPr lang="en-US" dirty="0"/>
          </a:p>
        </p:txBody>
      </p:sp>
    </p:spTree>
    <p:extLst>
      <p:ext uri="{BB962C8B-B14F-4D97-AF65-F5344CB8AC3E}">
        <p14:creationId xmlns:p14="http://schemas.microsoft.com/office/powerpoint/2010/main" val="3076598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50838"/>
            <a:ext cx="6172200" cy="868362"/>
          </a:xfrm>
        </p:spPr>
        <p:txBody>
          <a:bodyPr/>
          <a:lstStyle/>
          <a:p>
            <a:r>
              <a:rPr lang="en-US" sz="3200" dirty="0">
                <a:latin typeface="Times New Roman" panose="02020603050405020304" pitchFamily="18" charset="0"/>
                <a:cs typeface="Times New Roman" panose="02020603050405020304" pitchFamily="18" charset="0"/>
              </a:rPr>
              <a:t>Federal Matching</a:t>
            </a:r>
          </a:p>
        </p:txBody>
      </p:sp>
      <p:sp>
        <p:nvSpPr>
          <p:cNvPr id="3" name="Content Placeholder 2"/>
          <p:cNvSpPr>
            <a:spLocks noGrp="1"/>
          </p:cNvSpPr>
          <p:nvPr>
            <p:ph idx="1"/>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Federal match will continue for these placements: </a:t>
            </a:r>
          </a:p>
          <a:p>
            <a:pPr marL="0" indent="0">
              <a:buNone/>
            </a:pP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Facility for pregnant and parenting youth. </a:t>
            </a:r>
          </a:p>
          <a:p>
            <a:r>
              <a:rPr lang="en-US" sz="2400" dirty="0">
                <a:latin typeface="Times New Roman" panose="02020603050405020304" pitchFamily="18" charset="0"/>
                <a:cs typeface="Times New Roman" panose="02020603050405020304" pitchFamily="18" charset="0"/>
              </a:rPr>
              <a:t>Supervised independent living for youth 18 years and older.</a:t>
            </a:r>
          </a:p>
          <a:p>
            <a:r>
              <a:rPr lang="en-US" sz="2400" dirty="0">
                <a:latin typeface="Times New Roman" panose="02020603050405020304" pitchFamily="18" charset="0"/>
                <a:cs typeface="Times New Roman" panose="02020603050405020304" pitchFamily="18" charset="0"/>
              </a:rPr>
              <a:t>Specialized placements for youth who are victims of or at-risk of becoming victims of sex trafficking.</a:t>
            </a:r>
          </a:p>
          <a:p>
            <a:r>
              <a:rPr lang="en-US" sz="2400" dirty="0">
                <a:latin typeface="Times New Roman" panose="02020603050405020304" pitchFamily="18" charset="0"/>
                <a:cs typeface="Times New Roman" panose="02020603050405020304" pitchFamily="18" charset="0"/>
              </a:rPr>
              <a:t>Foster Family Home no more than six children in foster care, with some exceptions, such as sibling placement.</a:t>
            </a:r>
          </a:p>
          <a:p>
            <a:r>
              <a:rPr lang="en-US" sz="2400" dirty="0">
                <a:latin typeface="Times New Roman" panose="02020603050405020304" pitchFamily="18" charset="0"/>
                <a:cs typeface="Times New Roman" panose="02020603050405020304" pitchFamily="18" charset="0"/>
              </a:rPr>
              <a:t>High quality and necessary congregate care – QRTP.</a:t>
            </a:r>
          </a:p>
          <a:p>
            <a:endParaRPr lang="en-US" sz="2800" dirty="0"/>
          </a:p>
          <a:p>
            <a:endParaRPr lang="en-US" dirty="0"/>
          </a:p>
        </p:txBody>
      </p:sp>
      <p:sp>
        <p:nvSpPr>
          <p:cNvPr id="4" name="Slide Number Placeholder 3"/>
          <p:cNvSpPr>
            <a:spLocks noGrp="1"/>
          </p:cNvSpPr>
          <p:nvPr>
            <p:ph type="sldNum" sz="quarter" idx="12"/>
          </p:nvPr>
        </p:nvSpPr>
        <p:spPr/>
        <p:txBody>
          <a:bodyPr/>
          <a:lstStyle/>
          <a:p>
            <a:fld id="{BB020C72-5B05-4446-B2D9-0A8BE9D707D8}" type="slidenum">
              <a:rPr lang="en-US" smtClean="0"/>
              <a:pPr/>
              <a:t>8</a:t>
            </a:fld>
            <a:endParaRPr lang="en-US" dirty="0"/>
          </a:p>
        </p:txBody>
      </p:sp>
    </p:spTree>
    <p:extLst>
      <p:ext uri="{BB962C8B-B14F-4D97-AF65-F5344CB8AC3E}">
        <p14:creationId xmlns:p14="http://schemas.microsoft.com/office/powerpoint/2010/main" val="3327873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350838"/>
            <a:ext cx="6477000" cy="868362"/>
          </a:xfrm>
        </p:spPr>
        <p:txBody>
          <a:bodyPr/>
          <a:lstStyle/>
          <a:p>
            <a:r>
              <a:rPr lang="en-US" sz="2600" dirty="0">
                <a:latin typeface="Times New Roman" panose="02020603050405020304" pitchFamily="18" charset="0"/>
                <a:cs typeface="Times New Roman" panose="02020603050405020304" pitchFamily="18" charset="0"/>
              </a:rPr>
              <a:t>Qualified Residential Treatment Program</a:t>
            </a:r>
          </a:p>
        </p:txBody>
      </p:sp>
      <p:sp>
        <p:nvSpPr>
          <p:cNvPr id="3" name="Content Placeholder 2"/>
          <p:cNvSpPr>
            <a:spLocks noGrp="1"/>
          </p:cNvSpPr>
          <p:nvPr>
            <p:ph idx="1"/>
          </p:nvPr>
        </p:nvSpPr>
        <p:spPr>
          <a:xfrm>
            <a:off x="304800" y="1295400"/>
            <a:ext cx="8382000" cy="4800600"/>
          </a:xfrm>
        </p:spPr>
        <p:txBody>
          <a:bodyPr/>
          <a:lstStyle/>
          <a:p>
            <a:pPr marL="0" indent="0">
              <a:buNone/>
            </a:pPr>
            <a:r>
              <a:rPr lang="en-US" sz="2400" b="1" dirty="0">
                <a:latin typeface="Times New Roman" panose="02020603050405020304" pitchFamily="18" charset="0"/>
                <a:cs typeface="Times New Roman" panose="02020603050405020304" pitchFamily="18" charset="0"/>
              </a:rPr>
              <a:t>In order to get federal reimbursement requires:</a:t>
            </a:r>
          </a:p>
          <a:p>
            <a:pPr lvl="1">
              <a:buFont typeface="Arial" panose="020B0604020202020204" pitchFamily="34" charset="0"/>
              <a:buChar char="•"/>
            </a:pPr>
            <a:r>
              <a:rPr lang="en-US" sz="2300" dirty="0">
                <a:latin typeface="Times New Roman" panose="02020603050405020304" pitchFamily="18" charset="0"/>
                <a:cs typeface="Times New Roman" panose="02020603050405020304" pitchFamily="18" charset="0"/>
              </a:rPr>
              <a:t>30-day Independent child assessment</a:t>
            </a:r>
          </a:p>
          <a:p>
            <a:pPr lvl="1">
              <a:buFont typeface="Arial" panose="020B0604020202020204" pitchFamily="34" charset="0"/>
              <a:buChar char="•"/>
            </a:pPr>
            <a:r>
              <a:rPr lang="en-US" sz="2300" dirty="0">
                <a:latin typeface="Times New Roman" panose="02020603050405020304" pitchFamily="18" charset="0"/>
                <a:cs typeface="Times New Roman" panose="02020603050405020304" pitchFamily="18" charset="0"/>
              </a:rPr>
              <a:t>60-day stay requires approval by court</a:t>
            </a:r>
          </a:p>
          <a:p>
            <a:pPr lvl="1">
              <a:buFont typeface="Arial" panose="020B0604020202020204" pitchFamily="34" charset="0"/>
              <a:buChar char="•"/>
            </a:pPr>
            <a:r>
              <a:rPr lang="en-US" sz="2300" dirty="0">
                <a:latin typeface="Times New Roman" panose="02020603050405020304" pitchFamily="18" charset="0"/>
                <a:cs typeface="Times New Roman" panose="02020603050405020304" pitchFamily="18" charset="0"/>
              </a:rPr>
              <a:t>Review every six months</a:t>
            </a:r>
          </a:p>
          <a:p>
            <a:pPr lvl="1">
              <a:buFont typeface="Arial" panose="020B0604020202020204" pitchFamily="34" charset="0"/>
              <a:buChar char="•"/>
            </a:pPr>
            <a:r>
              <a:rPr lang="en-US" sz="2300" dirty="0">
                <a:latin typeface="Times New Roman" panose="02020603050405020304" pitchFamily="18" charset="0"/>
                <a:cs typeface="Times New Roman" panose="02020603050405020304" pitchFamily="18" charset="0"/>
              </a:rPr>
              <a:t>Trauma-informed treatment model</a:t>
            </a:r>
          </a:p>
          <a:p>
            <a:pPr lvl="1">
              <a:buFont typeface="Arial" panose="020B0604020202020204" pitchFamily="34" charset="0"/>
              <a:buChar char="•"/>
            </a:pPr>
            <a:r>
              <a:rPr lang="en-US" sz="2300" dirty="0">
                <a:latin typeface="Times New Roman" panose="02020603050405020304" pitchFamily="18" charset="0"/>
                <a:cs typeface="Times New Roman" panose="02020603050405020304" pitchFamily="18" charset="0"/>
              </a:rPr>
              <a:t>Registered/licensed nurse or clinical staff consistent with treatment model</a:t>
            </a:r>
          </a:p>
          <a:p>
            <a:pPr lvl="1">
              <a:buFont typeface="Arial" panose="020B0604020202020204" pitchFamily="34" charset="0"/>
              <a:buChar char="•"/>
            </a:pPr>
            <a:r>
              <a:rPr lang="en-US" sz="2300" dirty="0">
                <a:latin typeface="Times New Roman" panose="02020603050405020304" pitchFamily="18" charset="0"/>
                <a:cs typeface="Times New Roman" panose="02020603050405020304" pitchFamily="18" charset="0"/>
              </a:rPr>
              <a:t>Outreach and </a:t>
            </a:r>
            <a:r>
              <a:rPr lang="en-US" sz="2300" u="sng" dirty="0">
                <a:latin typeface="Times New Roman" panose="02020603050405020304" pitchFamily="18" charset="0"/>
                <a:cs typeface="Times New Roman" panose="02020603050405020304" pitchFamily="18" charset="0"/>
              </a:rPr>
              <a:t>engagement of family </a:t>
            </a:r>
            <a:r>
              <a:rPr lang="en-US" sz="2300" dirty="0">
                <a:latin typeface="Times New Roman" panose="02020603050405020304" pitchFamily="18" charset="0"/>
                <a:cs typeface="Times New Roman" panose="02020603050405020304" pitchFamily="18" charset="0"/>
              </a:rPr>
              <a:t>in treatment plan</a:t>
            </a:r>
          </a:p>
          <a:p>
            <a:pPr lvl="1">
              <a:buFont typeface="Arial" panose="020B0604020202020204" pitchFamily="34" charset="0"/>
              <a:buChar char="•"/>
            </a:pPr>
            <a:r>
              <a:rPr lang="en-US" sz="2300" dirty="0">
                <a:latin typeface="Times New Roman" panose="02020603050405020304" pitchFamily="18" charset="0"/>
                <a:cs typeface="Times New Roman" panose="02020603050405020304" pitchFamily="18" charset="0"/>
              </a:rPr>
              <a:t>Have a child discharge plan and provide at least 6 months of after care</a:t>
            </a:r>
          </a:p>
          <a:p>
            <a:pPr lvl="1">
              <a:buFont typeface="Arial" panose="020B0604020202020204" pitchFamily="34" charset="0"/>
              <a:buChar char="•"/>
            </a:pPr>
            <a:r>
              <a:rPr lang="en-US" sz="2300" dirty="0">
                <a:latin typeface="Times New Roman" panose="02020603050405020304" pitchFamily="18" charset="0"/>
                <a:cs typeface="Times New Roman" panose="02020603050405020304" pitchFamily="18" charset="0"/>
              </a:rPr>
              <a:t>Licensed and accredited</a:t>
            </a:r>
          </a:p>
        </p:txBody>
      </p:sp>
      <p:sp>
        <p:nvSpPr>
          <p:cNvPr id="4" name="Slide Number Placeholder 3"/>
          <p:cNvSpPr>
            <a:spLocks noGrp="1"/>
          </p:cNvSpPr>
          <p:nvPr>
            <p:ph type="sldNum" sz="quarter" idx="12"/>
          </p:nvPr>
        </p:nvSpPr>
        <p:spPr/>
        <p:txBody>
          <a:bodyPr/>
          <a:lstStyle/>
          <a:p>
            <a:fld id="{BB020C72-5B05-4446-B2D9-0A8BE9D707D8}" type="slidenum">
              <a:rPr lang="en-US" smtClean="0"/>
              <a:pPr/>
              <a:t>9</a:t>
            </a:fld>
            <a:endParaRPr lang="en-US" dirty="0"/>
          </a:p>
        </p:txBody>
      </p:sp>
    </p:spTree>
    <p:extLst>
      <p:ext uri="{BB962C8B-B14F-4D97-AF65-F5344CB8AC3E}">
        <p14:creationId xmlns:p14="http://schemas.microsoft.com/office/powerpoint/2010/main" val="1941745896"/>
      </p:ext>
    </p:extLst>
  </p:cSld>
  <p:clrMapOvr>
    <a:masterClrMapping/>
  </p:clrMapOvr>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FPS_PPT_Template" id="{75706BCC-920F-4F4A-BA19-71D2DC7B331E}" vid="{C205A74D-C02E-469E-AFA8-4C039CF9115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DFPS.FFPSA.Community 8.19</Template>
  <TotalTime>7035</TotalTime>
  <Words>1339</Words>
  <Application>Microsoft Office PowerPoint</Application>
  <PresentationFormat>On-screen Show (4:3)</PresentationFormat>
  <Paragraphs>217</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Courier New</vt:lpstr>
      <vt:lpstr>Times</vt:lpstr>
      <vt:lpstr>Times New Roman</vt:lpstr>
      <vt:lpstr>1_Default Design</vt:lpstr>
      <vt:lpstr>Family First Prevention Services Act  (FFPSA)</vt:lpstr>
      <vt:lpstr>What is FFPSA?</vt:lpstr>
      <vt:lpstr>What is FFPSA?</vt:lpstr>
      <vt:lpstr>Texas’ Decision</vt:lpstr>
      <vt:lpstr>Required FFPSA Provisions for States</vt:lpstr>
      <vt:lpstr>New Funding for Prevention Activities</vt:lpstr>
      <vt:lpstr>Eligible Services </vt:lpstr>
      <vt:lpstr>Federal Matching</vt:lpstr>
      <vt:lpstr>Qualified Residential Treatment Program</vt:lpstr>
      <vt:lpstr>Section Requirements</vt:lpstr>
      <vt:lpstr>A Few Quick Facts</vt:lpstr>
      <vt:lpstr>How has Texas supported the goals of FFPSA?</vt:lpstr>
      <vt:lpstr>How has Texas supported the goals of FFPSA?</vt:lpstr>
      <vt:lpstr>How has Texas supported the goals of FFPSA?</vt:lpstr>
      <vt:lpstr>State Legislation and Planning</vt:lpstr>
      <vt:lpstr>What is Texas doing to prepare for FFPSA?</vt:lpstr>
      <vt:lpstr>What is Texas doing to prepare for FFPSA?</vt:lpstr>
      <vt:lpstr>What is Texas doing to prepare for FFPSA?</vt:lpstr>
      <vt:lpstr>Work Underway </vt:lpstr>
      <vt:lpstr>Work Underway</vt:lpstr>
      <vt:lpstr>Visit our website &amp; sign up for updates</vt:lpstr>
      <vt:lpstr>Questions</vt:lpstr>
    </vt:vector>
  </TitlesOfParts>
  <Company>DFPS</Company>
  <LinksUpToDate>false</LinksUpToDate>
  <SharedDoc>false</SharedDoc>
  <HyperlinkBase>http://www.dfps.state.tx.us/About_DFPS/Reports_and_Presentations/Agencywide/documents/2016/2016-07-12-DFPS_Presentation_HHS.pptx</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First Protection Service Act  (FFPSA)</dc:title>
  <dc:subject>DFPS Overview and Status</dc:subject>
  <dc:creator>Ridgway,Stephanie (DFPS)</dc:creator>
  <cp:lastModifiedBy>Meighan,Ty (DFPS)</cp:lastModifiedBy>
  <cp:revision>86</cp:revision>
  <cp:lastPrinted>2019-09-17T15:39:10Z</cp:lastPrinted>
  <dcterms:created xsi:type="dcterms:W3CDTF">2019-08-22T17:00:05Z</dcterms:created>
  <dcterms:modified xsi:type="dcterms:W3CDTF">2020-02-26T12:45:37Z</dcterms:modified>
  <cp:category>Agencywide Reports and Presentations</cp:category>
</cp:coreProperties>
</file>